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68" r:id="rId5"/>
    <p:sldId id="269" r:id="rId6"/>
    <p:sldId id="259" r:id="rId7"/>
    <p:sldId id="260" r:id="rId8"/>
    <p:sldId id="261" r:id="rId9"/>
    <p:sldId id="262" r:id="rId10"/>
    <p:sldId id="263" r:id="rId11"/>
    <p:sldId id="264" r:id="rId12"/>
    <p:sldId id="265" r:id="rId13"/>
    <p:sldId id="266" r:id="rId14"/>
    <p:sldId id="272" r:id="rId15"/>
    <p:sldId id="273"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46" autoAdjust="0"/>
    <p:restoredTop sz="94660"/>
  </p:normalViewPr>
  <p:slideViewPr>
    <p:cSldViewPr snapToGrid="0" showGuides="1">
      <p:cViewPr>
        <p:scale>
          <a:sx n="100" d="100"/>
          <a:sy n="100" d="100"/>
        </p:scale>
        <p:origin x="906" y="27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E11547-BCFA-469A-870F-62D93D4DD406}"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220605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E11547-BCFA-469A-870F-62D93D4DD406}"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1791606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E11547-BCFA-469A-870F-62D93D4DD406}"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115439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E11547-BCFA-469A-870F-62D93D4DD406}"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209453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E11547-BCFA-469A-870F-62D93D4DD406}" type="datetimeFigureOut">
              <a:rPr lang="en-US" smtClean="0"/>
              <a:t>10/31/2019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153982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E11547-BCFA-469A-870F-62D93D4DD406}"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1317180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E11547-BCFA-469A-870F-62D93D4DD406}" type="datetimeFigureOut">
              <a:rPr lang="en-US" smtClean="0"/>
              <a:t>10/31/2019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397180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E11547-BCFA-469A-870F-62D93D4DD406}" type="datetimeFigureOut">
              <a:rPr lang="en-US" smtClean="0"/>
              <a:t>10/31/2019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2696564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11547-BCFA-469A-870F-62D93D4DD406}" type="datetimeFigureOut">
              <a:rPr lang="en-US" smtClean="0"/>
              <a:t>10/31/2019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292632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E11547-BCFA-469A-870F-62D93D4DD406}"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149600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E11547-BCFA-469A-870F-62D93D4DD406}" type="datetimeFigureOut">
              <a:rPr lang="en-US" smtClean="0"/>
              <a:t>10/31/2019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885F0-C683-4927-BEE9-C67C624F434D}" type="slidenum">
              <a:rPr lang="en-US" smtClean="0"/>
              <a:t>‹#›</a:t>
            </a:fld>
            <a:endParaRPr lang="en-US"/>
          </a:p>
        </p:txBody>
      </p:sp>
    </p:spTree>
    <p:extLst>
      <p:ext uri="{BB962C8B-B14F-4D97-AF65-F5344CB8AC3E}">
        <p14:creationId xmlns:p14="http://schemas.microsoft.com/office/powerpoint/2010/main" val="2067307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11547-BCFA-469A-870F-62D93D4DD406}" type="datetimeFigureOut">
              <a:rPr lang="en-US" smtClean="0"/>
              <a:t>10/31/2019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9885F0-C683-4927-BEE9-C67C624F434D}" type="slidenum">
              <a:rPr lang="en-US" smtClean="0"/>
              <a:t>‹#›</a:t>
            </a:fld>
            <a:endParaRPr lang="en-US"/>
          </a:p>
        </p:txBody>
      </p:sp>
    </p:spTree>
    <p:extLst>
      <p:ext uri="{BB962C8B-B14F-4D97-AF65-F5344CB8AC3E}">
        <p14:creationId xmlns:p14="http://schemas.microsoft.com/office/powerpoint/2010/main" val="3960269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23.tif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2.tif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tiff"/><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NASA Benchmark Models:</a:t>
            </a:r>
            <a:br>
              <a:rPr lang="en-US" dirty="0" smtClean="0"/>
            </a:br>
            <a:r>
              <a:rPr lang="en-US" dirty="0" smtClean="0"/>
              <a:t>Angle of attack effects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87712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B6725DBC-0AB9-8B4F-AAC9-F328E655B729}"/>
              </a:ext>
            </a:extLst>
          </p:cNvPr>
          <p:cNvPicPr>
            <a:picLocks noChangeAspect="1"/>
          </p:cNvPicPr>
          <p:nvPr/>
        </p:nvPicPr>
        <p:blipFill>
          <a:blip r:embed="rId2"/>
          <a:srcRect/>
          <a:stretch/>
        </p:blipFill>
        <p:spPr>
          <a:xfrm>
            <a:off x="4023599" y="3834039"/>
            <a:ext cx="3361593" cy="2994659"/>
          </a:xfrm>
          <a:prstGeom prst="rect">
            <a:avLst/>
          </a:prstGeom>
          <a:ln>
            <a:solidFill>
              <a:schemeClr val="tx1"/>
            </a:solidFill>
          </a:ln>
        </p:spPr>
      </p:pic>
      <p:pic>
        <p:nvPicPr>
          <p:cNvPr id="4" name="Picture 3">
            <a:extLst>
              <a:ext uri="{FF2B5EF4-FFF2-40B4-BE49-F238E27FC236}">
                <a16:creationId xmlns:a16="http://schemas.microsoft.com/office/drawing/2014/main" xmlns="" id="{EE08B42E-D39E-4744-AA70-04EEBD77B542}"/>
              </a:ext>
            </a:extLst>
          </p:cNvPr>
          <p:cNvPicPr>
            <a:picLocks noChangeAspect="1"/>
          </p:cNvPicPr>
          <p:nvPr/>
        </p:nvPicPr>
        <p:blipFill>
          <a:blip r:embed="rId3"/>
          <a:stretch>
            <a:fillRect/>
          </a:stretch>
        </p:blipFill>
        <p:spPr>
          <a:xfrm>
            <a:off x="4016566" y="889564"/>
            <a:ext cx="3375660" cy="2994660"/>
          </a:xfrm>
          <a:prstGeom prst="rect">
            <a:avLst/>
          </a:prstGeom>
          <a:ln>
            <a:solidFill>
              <a:schemeClr val="tx1"/>
            </a:solidFill>
          </a:ln>
        </p:spPr>
      </p:pic>
      <p:sp>
        <p:nvSpPr>
          <p:cNvPr id="5" name="TextBox 4">
            <a:extLst>
              <a:ext uri="{FF2B5EF4-FFF2-40B4-BE49-F238E27FC236}">
                <a16:creationId xmlns:a16="http://schemas.microsoft.com/office/drawing/2014/main" xmlns="" id="{A58B1112-85E5-D145-8833-A2CD60A212C6}"/>
              </a:ext>
            </a:extLst>
          </p:cNvPr>
          <p:cNvSpPr txBox="1"/>
          <p:nvPr/>
        </p:nvSpPr>
        <p:spPr>
          <a:xfrm>
            <a:off x="5065781" y="513926"/>
            <a:ext cx="1593706" cy="369332"/>
          </a:xfrm>
          <a:prstGeom prst="rect">
            <a:avLst/>
          </a:prstGeom>
          <a:noFill/>
          <a:ln>
            <a:solidFill>
              <a:schemeClr val="tx1"/>
            </a:solidFill>
          </a:ln>
        </p:spPr>
        <p:txBody>
          <a:bodyPr wrap="none" rtlCol="0">
            <a:spAutoFit/>
          </a:bodyPr>
          <a:lstStyle/>
          <a:p>
            <a:r>
              <a:rPr lang="en-US" dirty="0" err="1"/>
              <a:t>MeshD</a:t>
            </a:r>
            <a:r>
              <a:rPr lang="en-US" dirty="0"/>
              <a:t> (100M)</a:t>
            </a:r>
          </a:p>
        </p:txBody>
      </p:sp>
      <p:pic>
        <p:nvPicPr>
          <p:cNvPr id="11" name="Picture 10">
            <a:extLst>
              <a:ext uri="{FF2B5EF4-FFF2-40B4-BE49-F238E27FC236}">
                <a16:creationId xmlns:a16="http://schemas.microsoft.com/office/drawing/2014/main" xmlns="" id="{2D190684-D474-A746-A366-1F2F8E5756B1}"/>
              </a:ext>
            </a:extLst>
          </p:cNvPr>
          <p:cNvPicPr>
            <a:picLocks noChangeAspect="1"/>
          </p:cNvPicPr>
          <p:nvPr/>
        </p:nvPicPr>
        <p:blipFill>
          <a:blip r:embed="rId4"/>
          <a:srcRect/>
          <a:stretch/>
        </p:blipFill>
        <p:spPr>
          <a:xfrm>
            <a:off x="321298" y="3843182"/>
            <a:ext cx="3370072" cy="2976372"/>
          </a:xfrm>
          <a:prstGeom prst="rect">
            <a:avLst/>
          </a:prstGeom>
          <a:ln>
            <a:solidFill>
              <a:schemeClr val="accent1"/>
            </a:solidFill>
          </a:ln>
        </p:spPr>
      </p:pic>
      <p:pic>
        <p:nvPicPr>
          <p:cNvPr id="12" name="Picture 11">
            <a:extLst>
              <a:ext uri="{FF2B5EF4-FFF2-40B4-BE49-F238E27FC236}">
                <a16:creationId xmlns:a16="http://schemas.microsoft.com/office/drawing/2014/main" xmlns="" id="{5B070312-F78E-6941-B862-95EBF34A6F7F}"/>
              </a:ext>
            </a:extLst>
          </p:cNvPr>
          <p:cNvPicPr>
            <a:picLocks noChangeAspect="1"/>
          </p:cNvPicPr>
          <p:nvPr/>
        </p:nvPicPr>
        <p:blipFill>
          <a:blip r:embed="rId5"/>
          <a:stretch>
            <a:fillRect/>
          </a:stretch>
        </p:blipFill>
        <p:spPr>
          <a:xfrm>
            <a:off x="315710" y="889564"/>
            <a:ext cx="3375660" cy="2994660"/>
          </a:xfrm>
          <a:prstGeom prst="rect">
            <a:avLst/>
          </a:prstGeom>
          <a:ln>
            <a:solidFill>
              <a:schemeClr val="tx1"/>
            </a:solidFill>
          </a:ln>
        </p:spPr>
      </p:pic>
      <p:pic>
        <p:nvPicPr>
          <p:cNvPr id="18" name="Picture 17">
            <a:extLst>
              <a:ext uri="{FF2B5EF4-FFF2-40B4-BE49-F238E27FC236}">
                <a16:creationId xmlns:a16="http://schemas.microsoft.com/office/drawing/2014/main" xmlns="" id="{23788740-30E8-E343-8431-04C6805237A2}"/>
              </a:ext>
            </a:extLst>
          </p:cNvPr>
          <p:cNvPicPr>
            <a:picLocks noChangeAspect="1"/>
          </p:cNvPicPr>
          <p:nvPr/>
        </p:nvPicPr>
        <p:blipFill>
          <a:blip r:embed="rId6"/>
          <a:srcRect/>
          <a:stretch/>
        </p:blipFill>
        <p:spPr>
          <a:xfrm>
            <a:off x="8120458" y="3843182"/>
            <a:ext cx="3383280" cy="3013978"/>
          </a:xfrm>
          <a:prstGeom prst="rect">
            <a:avLst/>
          </a:prstGeom>
          <a:ln>
            <a:solidFill>
              <a:schemeClr val="accent1"/>
            </a:solidFill>
          </a:ln>
        </p:spPr>
      </p:pic>
      <p:sp>
        <p:nvSpPr>
          <p:cNvPr id="19" name="TextBox 18">
            <a:extLst>
              <a:ext uri="{FF2B5EF4-FFF2-40B4-BE49-F238E27FC236}">
                <a16:creationId xmlns:a16="http://schemas.microsoft.com/office/drawing/2014/main" xmlns="" id="{72E5499A-71C8-CE49-BE04-93D0AEDF9AD9}"/>
              </a:ext>
            </a:extLst>
          </p:cNvPr>
          <p:cNvSpPr txBox="1"/>
          <p:nvPr/>
        </p:nvSpPr>
        <p:spPr>
          <a:xfrm>
            <a:off x="9096766" y="520232"/>
            <a:ext cx="1722523" cy="369332"/>
          </a:xfrm>
          <a:prstGeom prst="rect">
            <a:avLst/>
          </a:prstGeom>
          <a:solidFill>
            <a:schemeClr val="bg1"/>
          </a:solidFill>
          <a:ln>
            <a:solidFill>
              <a:schemeClr val="tx1"/>
            </a:solidFill>
          </a:ln>
        </p:spPr>
        <p:txBody>
          <a:bodyPr wrap="none" rtlCol="0">
            <a:spAutoFit/>
          </a:bodyPr>
          <a:lstStyle/>
          <a:p>
            <a:r>
              <a:rPr lang="en-US" dirty="0"/>
              <a:t>Adapt_45 (42M)</a:t>
            </a:r>
          </a:p>
        </p:txBody>
      </p:sp>
      <p:pic>
        <p:nvPicPr>
          <p:cNvPr id="17" name="Picture 16">
            <a:extLst>
              <a:ext uri="{FF2B5EF4-FFF2-40B4-BE49-F238E27FC236}">
                <a16:creationId xmlns:a16="http://schemas.microsoft.com/office/drawing/2014/main" xmlns="" id="{33BB7430-F10A-9B41-AFE4-9C158B2F7225}"/>
              </a:ext>
            </a:extLst>
          </p:cNvPr>
          <p:cNvPicPr>
            <a:picLocks noChangeAspect="1"/>
          </p:cNvPicPr>
          <p:nvPr/>
        </p:nvPicPr>
        <p:blipFill>
          <a:blip r:embed="rId7"/>
          <a:stretch>
            <a:fillRect/>
          </a:stretch>
        </p:blipFill>
        <p:spPr>
          <a:xfrm>
            <a:off x="8120458" y="889564"/>
            <a:ext cx="3375660" cy="2994660"/>
          </a:xfrm>
          <a:prstGeom prst="rect">
            <a:avLst/>
          </a:prstGeom>
          <a:ln>
            <a:solidFill>
              <a:schemeClr val="tx1"/>
            </a:solidFill>
          </a:ln>
        </p:spPr>
      </p:pic>
      <p:sp>
        <p:nvSpPr>
          <p:cNvPr id="20" name="TextBox 19">
            <a:extLst>
              <a:ext uri="{FF2B5EF4-FFF2-40B4-BE49-F238E27FC236}">
                <a16:creationId xmlns:a16="http://schemas.microsoft.com/office/drawing/2014/main" xmlns="" id="{90B28067-EC08-A54C-8E52-76DD0128CC4B}"/>
              </a:ext>
            </a:extLst>
          </p:cNvPr>
          <p:cNvSpPr txBox="1"/>
          <p:nvPr/>
        </p:nvSpPr>
        <p:spPr>
          <a:xfrm>
            <a:off x="2628712" y="29302"/>
            <a:ext cx="7262181" cy="400110"/>
          </a:xfrm>
          <a:prstGeom prst="rect">
            <a:avLst/>
          </a:prstGeom>
          <a:noFill/>
        </p:spPr>
        <p:txBody>
          <a:bodyPr wrap="none" rtlCol="0">
            <a:spAutoFit/>
          </a:bodyPr>
          <a:lstStyle/>
          <a:p>
            <a:r>
              <a:rPr lang="en-US" sz="2000" dirty="0"/>
              <a:t>Rigid Steady State, BSCW, Mach 0.8, </a:t>
            </a:r>
            <a:r>
              <a:rPr lang="en-US" sz="2000" dirty="0" err="1"/>
              <a:t>AoA</a:t>
            </a:r>
            <a:r>
              <a:rPr lang="en-US" sz="2000" dirty="0"/>
              <a:t> = 5deg, SA </a:t>
            </a:r>
            <a:r>
              <a:rPr lang="en-US" sz="2000" dirty="0" err="1"/>
              <a:t>turb</a:t>
            </a:r>
            <a:r>
              <a:rPr lang="en-US" sz="2000" dirty="0"/>
              <a:t>., no limiter</a:t>
            </a:r>
          </a:p>
        </p:txBody>
      </p:sp>
      <p:sp>
        <p:nvSpPr>
          <p:cNvPr id="13" name="TextBox 12">
            <a:extLst>
              <a:ext uri="{FF2B5EF4-FFF2-40B4-BE49-F238E27FC236}">
                <a16:creationId xmlns:a16="http://schemas.microsoft.com/office/drawing/2014/main" xmlns="" id="{7F2837B6-E898-DD40-8296-C116976466BF}"/>
              </a:ext>
            </a:extLst>
          </p:cNvPr>
          <p:cNvSpPr txBox="1"/>
          <p:nvPr/>
        </p:nvSpPr>
        <p:spPr>
          <a:xfrm>
            <a:off x="1268914" y="513926"/>
            <a:ext cx="1830950" cy="369332"/>
          </a:xfrm>
          <a:prstGeom prst="rect">
            <a:avLst/>
          </a:prstGeom>
          <a:solidFill>
            <a:schemeClr val="bg1"/>
          </a:solidFill>
          <a:ln>
            <a:solidFill>
              <a:schemeClr val="tx1"/>
            </a:solidFill>
          </a:ln>
        </p:spPr>
        <p:txBody>
          <a:bodyPr wrap="none" rtlCol="0">
            <a:spAutoFit/>
          </a:bodyPr>
          <a:lstStyle/>
          <a:p>
            <a:r>
              <a:rPr lang="en-US" dirty="0" err="1"/>
              <a:t>AePW</a:t>
            </a:r>
            <a:r>
              <a:rPr lang="en-US" dirty="0"/>
              <a:t> Fine (27M)</a:t>
            </a:r>
          </a:p>
        </p:txBody>
      </p:sp>
    </p:spTree>
    <p:extLst>
      <p:ext uri="{BB962C8B-B14F-4D97-AF65-F5344CB8AC3E}">
        <p14:creationId xmlns:p14="http://schemas.microsoft.com/office/powerpoint/2010/main" val="885764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2F803D6-617C-DF42-82FB-7CEEF6BB245F}"/>
              </a:ext>
            </a:extLst>
          </p:cNvPr>
          <p:cNvPicPr>
            <a:picLocks noChangeAspect="1"/>
          </p:cNvPicPr>
          <p:nvPr/>
        </p:nvPicPr>
        <p:blipFill>
          <a:blip r:embed="rId2"/>
          <a:stretch>
            <a:fillRect/>
          </a:stretch>
        </p:blipFill>
        <p:spPr>
          <a:xfrm>
            <a:off x="68794" y="921301"/>
            <a:ext cx="3488182" cy="3094482"/>
          </a:xfrm>
          <a:prstGeom prst="rect">
            <a:avLst/>
          </a:prstGeom>
          <a:ln>
            <a:solidFill>
              <a:schemeClr val="tx1"/>
            </a:solidFill>
          </a:ln>
        </p:spPr>
      </p:pic>
      <p:sp>
        <p:nvSpPr>
          <p:cNvPr id="5" name="TextBox 4">
            <a:extLst>
              <a:ext uri="{FF2B5EF4-FFF2-40B4-BE49-F238E27FC236}">
                <a16:creationId xmlns:a16="http://schemas.microsoft.com/office/drawing/2014/main" xmlns="" id="{BBD5F6F8-C2EE-F345-9FE7-65F0AB94F13C}"/>
              </a:ext>
            </a:extLst>
          </p:cNvPr>
          <p:cNvSpPr txBox="1"/>
          <p:nvPr/>
        </p:nvSpPr>
        <p:spPr>
          <a:xfrm>
            <a:off x="382502" y="92606"/>
            <a:ext cx="1955215" cy="369332"/>
          </a:xfrm>
          <a:prstGeom prst="rect">
            <a:avLst/>
          </a:prstGeom>
          <a:solidFill>
            <a:schemeClr val="bg1"/>
          </a:solidFill>
          <a:ln>
            <a:solidFill>
              <a:schemeClr val="tx1"/>
            </a:solidFill>
          </a:ln>
        </p:spPr>
        <p:txBody>
          <a:bodyPr wrap="none" rtlCol="0">
            <a:spAutoFit/>
          </a:bodyPr>
          <a:lstStyle/>
          <a:p>
            <a:r>
              <a:rPr lang="en-US" dirty="0" err="1"/>
              <a:t>AePW</a:t>
            </a:r>
            <a:r>
              <a:rPr lang="en-US" dirty="0"/>
              <a:t> Coarse (3M)</a:t>
            </a:r>
          </a:p>
        </p:txBody>
      </p:sp>
      <p:pic>
        <p:nvPicPr>
          <p:cNvPr id="15" name="Picture 14">
            <a:extLst>
              <a:ext uri="{FF2B5EF4-FFF2-40B4-BE49-F238E27FC236}">
                <a16:creationId xmlns:a16="http://schemas.microsoft.com/office/drawing/2014/main" xmlns="" id="{9E7C5953-15FF-6344-AED8-1C4AC86E3C89}"/>
              </a:ext>
            </a:extLst>
          </p:cNvPr>
          <p:cNvPicPr>
            <a:picLocks noChangeAspect="1"/>
          </p:cNvPicPr>
          <p:nvPr/>
        </p:nvPicPr>
        <p:blipFill>
          <a:blip r:embed="rId3"/>
          <a:srcRect/>
          <a:stretch/>
        </p:blipFill>
        <p:spPr>
          <a:xfrm>
            <a:off x="79589" y="3789680"/>
            <a:ext cx="3466592" cy="3068320"/>
          </a:xfrm>
          <a:prstGeom prst="rect">
            <a:avLst/>
          </a:prstGeom>
          <a:ln>
            <a:solidFill>
              <a:schemeClr val="tx1"/>
            </a:solidFill>
          </a:ln>
        </p:spPr>
      </p:pic>
      <p:sp>
        <p:nvSpPr>
          <p:cNvPr id="25" name="TextBox 24">
            <a:extLst>
              <a:ext uri="{FF2B5EF4-FFF2-40B4-BE49-F238E27FC236}">
                <a16:creationId xmlns:a16="http://schemas.microsoft.com/office/drawing/2014/main" xmlns="" id="{C69AB3A5-1CFA-F743-9985-A8947D0D1C9B}"/>
              </a:ext>
            </a:extLst>
          </p:cNvPr>
          <p:cNvSpPr txBox="1"/>
          <p:nvPr/>
        </p:nvSpPr>
        <p:spPr>
          <a:xfrm>
            <a:off x="3795361" y="0"/>
            <a:ext cx="5295104" cy="400110"/>
          </a:xfrm>
          <a:prstGeom prst="rect">
            <a:avLst/>
          </a:prstGeom>
          <a:noFill/>
        </p:spPr>
        <p:txBody>
          <a:bodyPr wrap="none" rtlCol="0">
            <a:spAutoFit/>
          </a:bodyPr>
          <a:lstStyle/>
          <a:p>
            <a:r>
              <a:rPr lang="en-US" sz="2000" dirty="0"/>
              <a:t>Rigid Steady State, BSCW, Mach 0.8, </a:t>
            </a:r>
            <a:r>
              <a:rPr lang="en-US" sz="2000" dirty="0" err="1"/>
              <a:t>AoA</a:t>
            </a:r>
            <a:r>
              <a:rPr lang="en-US" sz="2000" dirty="0"/>
              <a:t> = 5deg</a:t>
            </a:r>
          </a:p>
        </p:txBody>
      </p:sp>
      <p:pic>
        <p:nvPicPr>
          <p:cNvPr id="16" name="Picture 15">
            <a:extLst>
              <a:ext uri="{FF2B5EF4-FFF2-40B4-BE49-F238E27FC236}">
                <a16:creationId xmlns:a16="http://schemas.microsoft.com/office/drawing/2014/main" xmlns="" id="{46473503-A88B-8C48-9528-CA664D570761}"/>
              </a:ext>
            </a:extLst>
          </p:cNvPr>
          <p:cNvPicPr>
            <a:picLocks noChangeAspect="1"/>
          </p:cNvPicPr>
          <p:nvPr/>
        </p:nvPicPr>
        <p:blipFill>
          <a:blip r:embed="rId4"/>
          <a:srcRect/>
          <a:stretch/>
        </p:blipFill>
        <p:spPr>
          <a:xfrm>
            <a:off x="4441022" y="921298"/>
            <a:ext cx="3466592" cy="3068320"/>
          </a:xfrm>
          <a:prstGeom prst="rect">
            <a:avLst/>
          </a:prstGeom>
          <a:ln>
            <a:solidFill>
              <a:schemeClr val="tx1"/>
            </a:solidFill>
          </a:ln>
        </p:spPr>
      </p:pic>
      <p:pic>
        <p:nvPicPr>
          <p:cNvPr id="17" name="Picture 16">
            <a:extLst>
              <a:ext uri="{FF2B5EF4-FFF2-40B4-BE49-F238E27FC236}">
                <a16:creationId xmlns:a16="http://schemas.microsoft.com/office/drawing/2014/main" xmlns="" id="{BD186D42-49C8-3540-8108-AE86EEA2DF5E}"/>
              </a:ext>
            </a:extLst>
          </p:cNvPr>
          <p:cNvPicPr>
            <a:picLocks noChangeAspect="1"/>
          </p:cNvPicPr>
          <p:nvPr/>
        </p:nvPicPr>
        <p:blipFill>
          <a:blip r:embed="rId5"/>
          <a:srcRect/>
          <a:stretch/>
        </p:blipFill>
        <p:spPr>
          <a:xfrm>
            <a:off x="4441019" y="3789677"/>
            <a:ext cx="3466592" cy="3068320"/>
          </a:xfrm>
          <a:prstGeom prst="rect">
            <a:avLst/>
          </a:prstGeom>
          <a:ln>
            <a:solidFill>
              <a:schemeClr val="accent1"/>
            </a:solidFill>
          </a:ln>
        </p:spPr>
      </p:pic>
      <p:sp>
        <p:nvSpPr>
          <p:cNvPr id="18" name="TextBox 17">
            <a:extLst>
              <a:ext uri="{FF2B5EF4-FFF2-40B4-BE49-F238E27FC236}">
                <a16:creationId xmlns:a16="http://schemas.microsoft.com/office/drawing/2014/main" xmlns="" id="{C3F8665D-24B7-0A40-82FF-3A0ADA11C892}"/>
              </a:ext>
            </a:extLst>
          </p:cNvPr>
          <p:cNvSpPr txBox="1"/>
          <p:nvPr/>
        </p:nvSpPr>
        <p:spPr>
          <a:xfrm>
            <a:off x="1446285" y="534629"/>
            <a:ext cx="421847" cy="369332"/>
          </a:xfrm>
          <a:prstGeom prst="rect">
            <a:avLst/>
          </a:prstGeom>
          <a:solidFill>
            <a:schemeClr val="bg1"/>
          </a:solidFill>
          <a:ln>
            <a:solidFill>
              <a:schemeClr val="tx1"/>
            </a:solidFill>
          </a:ln>
        </p:spPr>
        <p:txBody>
          <a:bodyPr wrap="none" rtlCol="0">
            <a:spAutoFit/>
          </a:bodyPr>
          <a:lstStyle/>
          <a:p>
            <a:r>
              <a:rPr lang="en-US" dirty="0"/>
              <a:t>SA</a:t>
            </a:r>
          </a:p>
        </p:txBody>
      </p:sp>
      <p:sp>
        <p:nvSpPr>
          <p:cNvPr id="19" name="TextBox 18">
            <a:extLst>
              <a:ext uri="{FF2B5EF4-FFF2-40B4-BE49-F238E27FC236}">
                <a16:creationId xmlns:a16="http://schemas.microsoft.com/office/drawing/2014/main" xmlns="" id="{4C205B1E-8D59-1247-8908-B102EECEC701}"/>
              </a:ext>
            </a:extLst>
          </p:cNvPr>
          <p:cNvSpPr txBox="1"/>
          <p:nvPr/>
        </p:nvSpPr>
        <p:spPr>
          <a:xfrm>
            <a:off x="4994299" y="526747"/>
            <a:ext cx="2584618" cy="369332"/>
          </a:xfrm>
          <a:prstGeom prst="rect">
            <a:avLst/>
          </a:prstGeom>
          <a:solidFill>
            <a:schemeClr val="bg1"/>
          </a:solidFill>
          <a:ln>
            <a:solidFill>
              <a:schemeClr val="tx1"/>
            </a:solidFill>
          </a:ln>
        </p:spPr>
        <p:txBody>
          <a:bodyPr wrap="none" rtlCol="0">
            <a:spAutoFit/>
          </a:bodyPr>
          <a:lstStyle/>
          <a:p>
            <a:r>
              <a:rPr lang="en-US" dirty="0"/>
              <a:t>SA RC QCR Venkat Limiter</a:t>
            </a:r>
          </a:p>
        </p:txBody>
      </p:sp>
      <p:pic>
        <p:nvPicPr>
          <p:cNvPr id="20" name="Picture 19">
            <a:extLst>
              <a:ext uri="{FF2B5EF4-FFF2-40B4-BE49-F238E27FC236}">
                <a16:creationId xmlns:a16="http://schemas.microsoft.com/office/drawing/2014/main" xmlns="" id="{B9107D86-9A47-F548-BAD6-5C1982E8D27A}"/>
              </a:ext>
            </a:extLst>
          </p:cNvPr>
          <p:cNvPicPr>
            <a:picLocks noChangeAspect="1"/>
          </p:cNvPicPr>
          <p:nvPr/>
        </p:nvPicPr>
        <p:blipFill>
          <a:blip r:embed="rId6"/>
          <a:srcRect/>
          <a:stretch/>
        </p:blipFill>
        <p:spPr>
          <a:xfrm>
            <a:off x="8598581" y="921298"/>
            <a:ext cx="3370072" cy="2976372"/>
          </a:xfrm>
          <a:prstGeom prst="rect">
            <a:avLst/>
          </a:prstGeom>
          <a:ln>
            <a:solidFill>
              <a:schemeClr val="tx1"/>
            </a:solidFill>
          </a:ln>
        </p:spPr>
      </p:pic>
      <p:pic>
        <p:nvPicPr>
          <p:cNvPr id="21" name="Picture 20">
            <a:extLst>
              <a:ext uri="{FF2B5EF4-FFF2-40B4-BE49-F238E27FC236}">
                <a16:creationId xmlns:a16="http://schemas.microsoft.com/office/drawing/2014/main" xmlns="" id="{FC18C379-0507-7147-A855-D166F844FFA6}"/>
              </a:ext>
            </a:extLst>
          </p:cNvPr>
          <p:cNvPicPr>
            <a:picLocks noChangeAspect="1"/>
          </p:cNvPicPr>
          <p:nvPr/>
        </p:nvPicPr>
        <p:blipFill>
          <a:blip r:embed="rId7"/>
          <a:srcRect/>
          <a:stretch/>
        </p:blipFill>
        <p:spPr>
          <a:xfrm>
            <a:off x="8598581" y="3881628"/>
            <a:ext cx="3370072" cy="2976372"/>
          </a:xfrm>
          <a:prstGeom prst="rect">
            <a:avLst/>
          </a:prstGeom>
          <a:ln>
            <a:solidFill>
              <a:schemeClr val="accent1"/>
            </a:solidFill>
          </a:ln>
        </p:spPr>
      </p:pic>
      <p:sp>
        <p:nvSpPr>
          <p:cNvPr id="22" name="TextBox 21">
            <a:extLst>
              <a:ext uri="{FF2B5EF4-FFF2-40B4-BE49-F238E27FC236}">
                <a16:creationId xmlns:a16="http://schemas.microsoft.com/office/drawing/2014/main" xmlns="" id="{841E158E-F741-CE4A-95E1-9A5F04CF85CC}"/>
              </a:ext>
            </a:extLst>
          </p:cNvPr>
          <p:cNvSpPr txBox="1"/>
          <p:nvPr/>
        </p:nvSpPr>
        <p:spPr>
          <a:xfrm>
            <a:off x="9301070" y="526747"/>
            <a:ext cx="1828449" cy="369332"/>
          </a:xfrm>
          <a:prstGeom prst="rect">
            <a:avLst/>
          </a:prstGeom>
          <a:solidFill>
            <a:schemeClr val="bg1"/>
          </a:solidFill>
          <a:ln>
            <a:solidFill>
              <a:schemeClr val="tx1"/>
            </a:solidFill>
          </a:ln>
        </p:spPr>
        <p:txBody>
          <a:bodyPr wrap="none" rtlCol="0">
            <a:spAutoFit/>
          </a:bodyPr>
          <a:lstStyle/>
          <a:p>
            <a:r>
              <a:rPr lang="en-US" dirty="0"/>
              <a:t>SA Venkat Limiter</a:t>
            </a:r>
          </a:p>
        </p:txBody>
      </p:sp>
    </p:spTree>
    <p:extLst>
      <p:ext uri="{BB962C8B-B14F-4D97-AF65-F5344CB8AC3E}">
        <p14:creationId xmlns:p14="http://schemas.microsoft.com/office/powerpoint/2010/main" val="1636875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746476EE-DECF-9641-AF7A-93A48B8678F6}"/>
              </a:ext>
            </a:extLst>
          </p:cNvPr>
          <p:cNvGraphicFramePr>
            <a:graphicFrameLocks noGrp="1"/>
          </p:cNvGraphicFramePr>
          <p:nvPr>
            <p:extLst/>
          </p:nvPr>
        </p:nvGraphicFramePr>
        <p:xfrm>
          <a:off x="2893375" y="2001003"/>
          <a:ext cx="6648772" cy="3454400"/>
        </p:xfrm>
        <a:graphic>
          <a:graphicData uri="http://schemas.openxmlformats.org/drawingml/2006/table">
            <a:tbl>
              <a:tblPr firstRow="1" bandRow="1">
                <a:tableStyleId>{5C22544A-7EE6-4342-B048-85BDC9FD1C3A}</a:tableStyleId>
              </a:tblPr>
              <a:tblGrid>
                <a:gridCol w="1883043">
                  <a:extLst>
                    <a:ext uri="{9D8B030D-6E8A-4147-A177-3AD203B41FA5}">
                      <a16:colId xmlns:a16="http://schemas.microsoft.com/office/drawing/2014/main" xmlns="" val="1560197716"/>
                    </a:ext>
                  </a:extLst>
                </a:gridCol>
                <a:gridCol w="1619573">
                  <a:extLst>
                    <a:ext uri="{9D8B030D-6E8A-4147-A177-3AD203B41FA5}">
                      <a16:colId xmlns:a16="http://schemas.microsoft.com/office/drawing/2014/main" xmlns="" val="3121551639"/>
                    </a:ext>
                  </a:extLst>
                </a:gridCol>
                <a:gridCol w="3146156">
                  <a:extLst>
                    <a:ext uri="{9D8B030D-6E8A-4147-A177-3AD203B41FA5}">
                      <a16:colId xmlns:a16="http://schemas.microsoft.com/office/drawing/2014/main" xmlns="" val="3824338655"/>
                    </a:ext>
                  </a:extLst>
                </a:gridCol>
              </a:tblGrid>
              <a:tr h="362299">
                <a:tc>
                  <a:txBody>
                    <a:bodyPr/>
                    <a:lstStyle/>
                    <a:p>
                      <a:pPr algn="ctr"/>
                      <a:r>
                        <a:rPr lang="en-US" dirty="0"/>
                        <a:t>Mesh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V13.3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xmlns="" val="3706105365"/>
                  </a:ext>
                </a:extLst>
              </a:tr>
              <a:tr h="37084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t>AePW</a:t>
                      </a:r>
                      <a:r>
                        <a:rPr lang="en-US" dirty="0"/>
                        <a:t> Mesh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t>MeshD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75005359"/>
                  </a:ext>
                </a:extLst>
              </a:tr>
              <a:tr h="370840">
                <a:tc>
                  <a:txBody>
                    <a:bodyPr/>
                    <a:lstStyle/>
                    <a:p>
                      <a:pPr algn="ctr"/>
                      <a:r>
                        <a:rPr lang="en-US" dirty="0" err="1"/>
                        <a:t>Xcoarse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rPr>
                        <a:t>Stable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rPr>
                        <a:t>(2M)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rPr>
                        <a:t>Stable</a:t>
                      </a:r>
                    </a:p>
                    <a:p>
                      <a:pPr algn="ctr"/>
                      <a:r>
                        <a:rPr lang="en-US" sz="1000" dirty="0">
                          <a:solidFill>
                            <a:srgbClr val="FF0000"/>
                          </a:solidFill>
                        </a:rPr>
                        <a:t>(4M)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76308285"/>
                  </a:ext>
                </a:extLst>
              </a:tr>
              <a:tr h="370840">
                <a:tc>
                  <a:txBody>
                    <a:bodyPr/>
                    <a:lstStyle/>
                    <a:p>
                      <a:pPr algn="ctr"/>
                      <a:r>
                        <a:rPr lang="en-US" dirty="0"/>
                        <a:t>Coarse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solidFill>
                            <a:schemeClr val="accent1">
                              <a:lumMod val="75000"/>
                            </a:schemeClr>
                          </a:solidFill>
                        </a:rPr>
                        <a:t>Unstable</a:t>
                      </a:r>
                    </a:p>
                    <a:p>
                      <a:pPr algn="ctr"/>
                      <a:r>
                        <a:rPr lang="en-US" sz="1000" b="0" dirty="0">
                          <a:solidFill>
                            <a:schemeClr val="accent1">
                              <a:lumMod val="75000"/>
                            </a:schemeClr>
                          </a:solidFill>
                        </a:rPr>
                        <a:t>(3M)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rPr>
                        <a:t>Stable</a:t>
                      </a:r>
                    </a:p>
                    <a:p>
                      <a:pPr algn="ctr"/>
                      <a:r>
                        <a:rPr lang="en-US" sz="1000" dirty="0">
                          <a:solidFill>
                            <a:srgbClr val="FF0000"/>
                          </a:solidFill>
                        </a:rPr>
                        <a:t>(11M)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99555632"/>
                  </a:ext>
                </a:extLst>
              </a:tr>
              <a:tr h="370840">
                <a:tc>
                  <a:txBody>
                    <a:bodyPr/>
                    <a:lstStyle/>
                    <a:p>
                      <a:pPr algn="ctr"/>
                      <a:r>
                        <a:rPr lang="en-US" dirty="0"/>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accent1"/>
                          </a:solidFill>
                        </a:rPr>
                        <a:t>Unstable</a:t>
                      </a:r>
                    </a:p>
                    <a:p>
                      <a:pPr algn="ctr"/>
                      <a:r>
                        <a:rPr lang="en-US" sz="1000" dirty="0">
                          <a:solidFill>
                            <a:schemeClr val="accent1"/>
                          </a:solidFill>
                        </a:rPr>
                        <a:t>(9M)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accent6">
                              <a:lumMod val="75000"/>
                            </a:schemeClr>
                          </a:solidFill>
                        </a:rPr>
                        <a:t>Neutrally Stable</a:t>
                      </a:r>
                    </a:p>
                    <a:p>
                      <a:pPr algn="ctr"/>
                      <a:r>
                        <a:rPr lang="en-US" sz="1000" dirty="0">
                          <a:solidFill>
                            <a:schemeClr val="accent6">
                              <a:lumMod val="75000"/>
                            </a:schemeClr>
                          </a:solidFill>
                        </a:rPr>
                        <a:t>(35M)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20134088"/>
                  </a:ext>
                </a:extLst>
              </a:tr>
              <a:tr h="370840">
                <a:tc>
                  <a:txBody>
                    <a:bodyPr/>
                    <a:lstStyle/>
                    <a:p>
                      <a:pPr algn="ctr"/>
                      <a:r>
                        <a:rPr lang="en-US" dirty="0"/>
                        <a:t>Fine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accent1"/>
                          </a:solidFill>
                        </a:rPr>
                        <a:t>Unstable</a:t>
                      </a:r>
                    </a:p>
                    <a:p>
                      <a:pPr algn="ctr"/>
                      <a:r>
                        <a:rPr lang="en-US" sz="1000" dirty="0">
                          <a:solidFill>
                            <a:schemeClr val="accent1"/>
                          </a:solidFill>
                        </a:rPr>
                        <a:t>(27M)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rgbClr val="7030A0"/>
                          </a:solidFill>
                        </a:rPr>
                        <a:t>SA - Neutrally Stable ? (Crash!)</a:t>
                      </a:r>
                    </a:p>
                    <a:p>
                      <a:pPr algn="ctr"/>
                      <a:r>
                        <a:rPr lang="en-US" dirty="0">
                          <a:solidFill>
                            <a:srgbClr val="7030A0"/>
                          </a:solidFill>
                        </a:rPr>
                        <a:t>DDES – Unstable (Crash!)</a:t>
                      </a:r>
                    </a:p>
                    <a:p>
                      <a:pPr algn="ctr"/>
                      <a:r>
                        <a:rPr lang="en-US" sz="1000" dirty="0">
                          <a:solidFill>
                            <a:srgbClr val="7030A0"/>
                          </a:solidFill>
                        </a:rPr>
                        <a:t>(100M)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51805307"/>
                  </a:ext>
                </a:extLst>
              </a:tr>
              <a:tr h="370840">
                <a:tc>
                  <a:txBody>
                    <a:bodyPr/>
                    <a:lstStyle/>
                    <a:p>
                      <a:pPr algn="ctr"/>
                      <a:r>
                        <a:rPr lang="en-US" dirty="0" err="1"/>
                        <a:t>XFine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59823279"/>
                  </a:ext>
                </a:extLst>
              </a:tr>
            </a:tbl>
          </a:graphicData>
        </a:graphic>
      </p:graphicFrame>
      <p:sp>
        <p:nvSpPr>
          <p:cNvPr id="5" name="TextBox 4">
            <a:extLst>
              <a:ext uri="{FF2B5EF4-FFF2-40B4-BE49-F238E27FC236}">
                <a16:creationId xmlns:a16="http://schemas.microsoft.com/office/drawing/2014/main" xmlns="" id="{E5F2B0EB-A98F-1346-BAEE-BDE2814247C6}"/>
              </a:ext>
            </a:extLst>
          </p:cNvPr>
          <p:cNvSpPr txBox="1"/>
          <p:nvPr/>
        </p:nvSpPr>
        <p:spPr>
          <a:xfrm>
            <a:off x="1760405" y="1402597"/>
            <a:ext cx="9192196" cy="400110"/>
          </a:xfrm>
          <a:prstGeom prst="rect">
            <a:avLst/>
          </a:prstGeom>
          <a:noFill/>
        </p:spPr>
        <p:txBody>
          <a:bodyPr wrap="none" rtlCol="0">
            <a:spAutoFit/>
          </a:bodyPr>
          <a:lstStyle/>
          <a:p>
            <a:r>
              <a:rPr lang="en-US" sz="2000" b="1" dirty="0"/>
              <a:t>Mode 2 Response, Mach 0.8, </a:t>
            </a:r>
            <a:r>
              <a:rPr lang="en-US" sz="2000" b="1" dirty="0" err="1"/>
              <a:t>AoA</a:t>
            </a:r>
            <a:r>
              <a:rPr lang="en-US" sz="2000" b="1" dirty="0"/>
              <a:t> = 5deg, q = 25 </a:t>
            </a:r>
            <a:r>
              <a:rPr lang="en-US" sz="2000" b="1" dirty="0" err="1"/>
              <a:t>psf</a:t>
            </a:r>
            <a:r>
              <a:rPr lang="en-US" sz="2000" b="1" dirty="0"/>
              <a:t>, SA turbulence model, No limiter</a:t>
            </a:r>
          </a:p>
        </p:txBody>
      </p:sp>
    </p:spTree>
    <p:extLst>
      <p:ext uri="{BB962C8B-B14F-4D97-AF65-F5344CB8AC3E}">
        <p14:creationId xmlns:p14="http://schemas.microsoft.com/office/powerpoint/2010/main" val="2211009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68DFDB-8147-8246-86FD-A675082E2EA2}"/>
              </a:ext>
            </a:extLst>
          </p:cNvPr>
          <p:cNvSpPr>
            <a:spLocks noGrp="1"/>
          </p:cNvSpPr>
          <p:nvPr>
            <p:ph type="title"/>
          </p:nvPr>
        </p:nvSpPr>
        <p:spPr>
          <a:xfrm>
            <a:off x="5107502" y="99058"/>
            <a:ext cx="2163554" cy="393631"/>
          </a:xfrm>
        </p:spPr>
        <p:txBody>
          <a:bodyPr>
            <a:noAutofit/>
          </a:bodyPr>
          <a:lstStyle/>
          <a:p>
            <a:r>
              <a:rPr lang="en-US" sz="2000" b="1" u="sng" dirty="0"/>
              <a:t>Inviscid Solutions</a:t>
            </a:r>
          </a:p>
        </p:txBody>
      </p:sp>
      <p:pic>
        <p:nvPicPr>
          <p:cNvPr id="4" name="Picture 3">
            <a:extLst>
              <a:ext uri="{FF2B5EF4-FFF2-40B4-BE49-F238E27FC236}">
                <a16:creationId xmlns:a16="http://schemas.microsoft.com/office/drawing/2014/main" xmlns="" id="{52F4996A-E27A-4A42-A167-86BE61843647}"/>
              </a:ext>
            </a:extLst>
          </p:cNvPr>
          <p:cNvPicPr>
            <a:picLocks noChangeAspect="1"/>
          </p:cNvPicPr>
          <p:nvPr/>
        </p:nvPicPr>
        <p:blipFill>
          <a:blip r:embed="rId2"/>
          <a:srcRect/>
          <a:stretch/>
        </p:blipFill>
        <p:spPr>
          <a:xfrm>
            <a:off x="0" y="1199377"/>
            <a:ext cx="3141599" cy="2824861"/>
          </a:xfrm>
          <a:prstGeom prst="rect">
            <a:avLst/>
          </a:prstGeom>
          <a:ln>
            <a:solidFill>
              <a:schemeClr val="tx1"/>
            </a:solidFill>
          </a:ln>
        </p:spPr>
      </p:pic>
      <p:pic>
        <p:nvPicPr>
          <p:cNvPr id="5" name="Picture 4">
            <a:extLst>
              <a:ext uri="{FF2B5EF4-FFF2-40B4-BE49-F238E27FC236}">
                <a16:creationId xmlns:a16="http://schemas.microsoft.com/office/drawing/2014/main" xmlns="" id="{6F53A7ED-6DF3-1348-9D4B-BF8D5F10393C}"/>
              </a:ext>
            </a:extLst>
          </p:cNvPr>
          <p:cNvPicPr>
            <a:picLocks noChangeAspect="1"/>
          </p:cNvPicPr>
          <p:nvPr/>
        </p:nvPicPr>
        <p:blipFill>
          <a:blip r:embed="rId3"/>
          <a:srcRect/>
          <a:stretch/>
        </p:blipFill>
        <p:spPr>
          <a:xfrm>
            <a:off x="278889" y="4033139"/>
            <a:ext cx="3141599" cy="2824861"/>
          </a:xfrm>
          <a:prstGeom prst="rect">
            <a:avLst/>
          </a:prstGeom>
          <a:ln>
            <a:solidFill>
              <a:schemeClr val="tx1"/>
            </a:solidFill>
          </a:ln>
        </p:spPr>
      </p:pic>
      <p:pic>
        <p:nvPicPr>
          <p:cNvPr id="6" name="Picture 5">
            <a:extLst>
              <a:ext uri="{FF2B5EF4-FFF2-40B4-BE49-F238E27FC236}">
                <a16:creationId xmlns:a16="http://schemas.microsoft.com/office/drawing/2014/main" xmlns="" id="{BBF975BF-06F4-0741-B926-8811AC9EB49D}"/>
              </a:ext>
            </a:extLst>
          </p:cNvPr>
          <p:cNvPicPr>
            <a:picLocks noChangeAspect="1"/>
          </p:cNvPicPr>
          <p:nvPr/>
        </p:nvPicPr>
        <p:blipFill>
          <a:blip r:embed="rId4"/>
          <a:srcRect/>
          <a:stretch/>
        </p:blipFill>
        <p:spPr>
          <a:xfrm>
            <a:off x="5883109" y="4002228"/>
            <a:ext cx="3141599" cy="2824861"/>
          </a:xfrm>
          <a:prstGeom prst="rect">
            <a:avLst/>
          </a:prstGeom>
          <a:ln>
            <a:solidFill>
              <a:schemeClr val="tx1"/>
            </a:solidFill>
          </a:ln>
        </p:spPr>
      </p:pic>
      <p:pic>
        <p:nvPicPr>
          <p:cNvPr id="7" name="Picture 6">
            <a:extLst>
              <a:ext uri="{FF2B5EF4-FFF2-40B4-BE49-F238E27FC236}">
                <a16:creationId xmlns:a16="http://schemas.microsoft.com/office/drawing/2014/main" xmlns="" id="{A5948B5C-441D-834E-AFA6-36650CC29C23}"/>
              </a:ext>
            </a:extLst>
          </p:cNvPr>
          <p:cNvPicPr>
            <a:picLocks noChangeAspect="1"/>
          </p:cNvPicPr>
          <p:nvPr/>
        </p:nvPicPr>
        <p:blipFill>
          <a:blip r:embed="rId5"/>
          <a:srcRect/>
          <a:stretch/>
        </p:blipFill>
        <p:spPr>
          <a:xfrm>
            <a:off x="7625935" y="1166318"/>
            <a:ext cx="3141599" cy="2824861"/>
          </a:xfrm>
          <a:prstGeom prst="rect">
            <a:avLst/>
          </a:prstGeom>
          <a:ln>
            <a:solidFill>
              <a:schemeClr val="tx1"/>
            </a:solidFill>
          </a:ln>
        </p:spPr>
      </p:pic>
      <p:sp>
        <p:nvSpPr>
          <p:cNvPr id="8" name="TextBox 7">
            <a:extLst>
              <a:ext uri="{FF2B5EF4-FFF2-40B4-BE49-F238E27FC236}">
                <a16:creationId xmlns:a16="http://schemas.microsoft.com/office/drawing/2014/main" xmlns="" id="{27EAD4FC-F443-084C-8C30-26DAD42C9D1A}"/>
              </a:ext>
            </a:extLst>
          </p:cNvPr>
          <p:cNvSpPr txBox="1"/>
          <p:nvPr/>
        </p:nvSpPr>
        <p:spPr>
          <a:xfrm>
            <a:off x="1570799" y="844412"/>
            <a:ext cx="2081852" cy="369332"/>
          </a:xfrm>
          <a:prstGeom prst="rect">
            <a:avLst/>
          </a:prstGeom>
          <a:noFill/>
        </p:spPr>
        <p:txBody>
          <a:bodyPr wrap="none" rtlCol="0">
            <a:spAutoFit/>
          </a:bodyPr>
          <a:lstStyle/>
          <a:p>
            <a:r>
              <a:rPr lang="en-US" dirty="0"/>
              <a:t>Coarse Mesh (2.2M)</a:t>
            </a:r>
          </a:p>
        </p:txBody>
      </p:sp>
      <p:sp>
        <p:nvSpPr>
          <p:cNvPr id="9" name="TextBox 8">
            <a:extLst>
              <a:ext uri="{FF2B5EF4-FFF2-40B4-BE49-F238E27FC236}">
                <a16:creationId xmlns:a16="http://schemas.microsoft.com/office/drawing/2014/main" xmlns="" id="{57FA92EC-0320-C64C-8CE0-293EDDEE4DAD}"/>
              </a:ext>
            </a:extLst>
          </p:cNvPr>
          <p:cNvSpPr txBox="1"/>
          <p:nvPr/>
        </p:nvSpPr>
        <p:spPr>
          <a:xfrm>
            <a:off x="8215696" y="844412"/>
            <a:ext cx="2238113" cy="369332"/>
          </a:xfrm>
          <a:prstGeom prst="rect">
            <a:avLst/>
          </a:prstGeom>
          <a:noFill/>
        </p:spPr>
        <p:txBody>
          <a:bodyPr wrap="none" rtlCol="0">
            <a:spAutoFit/>
          </a:bodyPr>
          <a:lstStyle/>
          <a:p>
            <a:r>
              <a:rPr lang="en-US" dirty="0"/>
              <a:t>Medium Mesh (4.9M)</a:t>
            </a:r>
          </a:p>
        </p:txBody>
      </p:sp>
      <p:pic>
        <p:nvPicPr>
          <p:cNvPr id="10" name="Picture 9">
            <a:extLst>
              <a:ext uri="{FF2B5EF4-FFF2-40B4-BE49-F238E27FC236}">
                <a16:creationId xmlns:a16="http://schemas.microsoft.com/office/drawing/2014/main" xmlns="" id="{224C6BB0-7459-F648-935C-0921E63C5D74}"/>
              </a:ext>
            </a:extLst>
          </p:cNvPr>
          <p:cNvPicPr>
            <a:picLocks noChangeAspect="1"/>
          </p:cNvPicPr>
          <p:nvPr/>
        </p:nvPicPr>
        <p:blipFill>
          <a:blip r:embed="rId6"/>
          <a:srcRect/>
          <a:stretch/>
        </p:blipFill>
        <p:spPr>
          <a:xfrm>
            <a:off x="3141599" y="1191705"/>
            <a:ext cx="3152648" cy="2835910"/>
          </a:xfrm>
          <a:prstGeom prst="rect">
            <a:avLst/>
          </a:prstGeom>
          <a:ln>
            <a:solidFill>
              <a:schemeClr val="tx1"/>
            </a:solidFill>
          </a:ln>
        </p:spPr>
      </p:pic>
      <p:pic>
        <p:nvPicPr>
          <p:cNvPr id="11" name="Picture 10">
            <a:extLst>
              <a:ext uri="{FF2B5EF4-FFF2-40B4-BE49-F238E27FC236}">
                <a16:creationId xmlns:a16="http://schemas.microsoft.com/office/drawing/2014/main" xmlns="" id="{9368F36F-D32F-F24E-8C15-0EDF7F24BA88}"/>
              </a:ext>
            </a:extLst>
          </p:cNvPr>
          <p:cNvPicPr>
            <a:picLocks noChangeAspect="1"/>
          </p:cNvPicPr>
          <p:nvPr/>
        </p:nvPicPr>
        <p:blipFill>
          <a:blip r:embed="rId7"/>
          <a:srcRect/>
          <a:stretch/>
        </p:blipFill>
        <p:spPr>
          <a:xfrm>
            <a:off x="9039352" y="3991179"/>
            <a:ext cx="3152648" cy="2835910"/>
          </a:xfrm>
          <a:prstGeom prst="rect">
            <a:avLst/>
          </a:prstGeom>
          <a:ln>
            <a:solidFill>
              <a:schemeClr val="tx1"/>
            </a:solidFill>
          </a:ln>
        </p:spPr>
      </p:pic>
    </p:spTree>
    <p:extLst>
      <p:ext uri="{BB962C8B-B14F-4D97-AF65-F5344CB8AC3E}">
        <p14:creationId xmlns:p14="http://schemas.microsoft.com/office/powerpoint/2010/main" val="1582410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Data from prior testing</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3808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dirty="0" smtClean="0"/>
              <a:t>Shock induced separation assessment</a:t>
            </a:r>
            <a:endParaRPr lang="en-US" altLang="en-US" dirty="0" smtClean="0"/>
          </a:p>
        </p:txBody>
      </p:sp>
      <p:graphicFrame>
        <p:nvGraphicFramePr>
          <p:cNvPr id="3" name="Table 2"/>
          <p:cNvGraphicFramePr>
            <a:graphicFrameLocks noGrp="1"/>
          </p:cNvGraphicFramePr>
          <p:nvPr/>
        </p:nvGraphicFramePr>
        <p:xfrm>
          <a:off x="2047876" y="1495426"/>
          <a:ext cx="6435725" cy="3133753"/>
        </p:xfrm>
        <a:graphic>
          <a:graphicData uri="http://schemas.openxmlformats.org/drawingml/2006/table">
            <a:tbl>
              <a:tblPr firstRow="1" bandRow="1">
                <a:tableStyleId>{5C22544A-7EE6-4342-B048-85BDC9FD1C3A}</a:tableStyleId>
              </a:tblPr>
              <a:tblGrid>
                <a:gridCol w="838014"/>
                <a:gridCol w="733261"/>
                <a:gridCol w="630189"/>
                <a:gridCol w="550365"/>
                <a:gridCol w="552606"/>
                <a:gridCol w="638032"/>
                <a:gridCol w="584733"/>
                <a:gridCol w="593809"/>
                <a:gridCol w="657358"/>
                <a:gridCol w="657358"/>
              </a:tblGrid>
              <a:tr h="640040">
                <a:tc>
                  <a:txBody>
                    <a:bodyPr/>
                    <a:lstStyle/>
                    <a:p>
                      <a:r>
                        <a:rPr lang="en-US" sz="1800" dirty="0" smtClean="0"/>
                        <a:t>Mach</a:t>
                      </a:r>
                      <a:endParaRPr lang="en-US" sz="1800" dirty="0"/>
                    </a:p>
                  </a:txBody>
                  <a:tcPr marL="91432" marR="91432" marT="45707" marB="45707"/>
                </a:tc>
                <a:tc>
                  <a:txBody>
                    <a:bodyPr/>
                    <a:lstStyle/>
                    <a:p>
                      <a:r>
                        <a:rPr lang="en-US" sz="1800" dirty="0" smtClean="0"/>
                        <a:t>0.6</a:t>
                      </a:r>
                      <a:endParaRPr lang="en-US" sz="1800" dirty="0"/>
                    </a:p>
                  </a:txBody>
                  <a:tcPr marL="91432" marR="91432" marT="45707" marB="45707"/>
                </a:tc>
                <a:tc gridSpan="2">
                  <a:txBody>
                    <a:bodyPr/>
                    <a:lstStyle/>
                    <a:p>
                      <a:pPr algn="ctr"/>
                      <a:r>
                        <a:rPr lang="en-US" sz="1800" dirty="0" smtClean="0"/>
                        <a:t>0.7</a:t>
                      </a:r>
                      <a:endParaRPr lang="en-US" sz="1800" dirty="0"/>
                    </a:p>
                  </a:txBody>
                  <a:tcPr marL="91432" marR="91432" marT="45707" marB="45707"/>
                </a:tc>
                <a:tc hMerge="1">
                  <a:txBody>
                    <a:bodyPr/>
                    <a:lstStyle/>
                    <a:p>
                      <a:endParaRPr lang="en-US" dirty="0"/>
                    </a:p>
                  </a:txBody>
                  <a:tcPr/>
                </a:tc>
                <a:tc gridSpan="3">
                  <a:txBody>
                    <a:bodyPr/>
                    <a:lstStyle/>
                    <a:p>
                      <a:pPr algn="ctr"/>
                      <a:r>
                        <a:rPr lang="en-US" sz="1800" dirty="0" smtClean="0"/>
                        <a:t>0.8</a:t>
                      </a:r>
                      <a:endParaRPr lang="en-US" sz="1800" dirty="0"/>
                    </a:p>
                  </a:txBody>
                  <a:tcPr marL="91432" marR="91432" marT="45707" marB="45707"/>
                </a:tc>
                <a:tc hMerge="1">
                  <a:txBody>
                    <a:bodyPr/>
                    <a:lstStyle/>
                    <a:p>
                      <a:endParaRPr lang="en-US" dirty="0"/>
                    </a:p>
                  </a:txBody>
                  <a:tcPr/>
                </a:tc>
                <a:tc hMerge="1">
                  <a:txBody>
                    <a:bodyPr/>
                    <a:lstStyle/>
                    <a:p>
                      <a:endParaRPr lang="en-US" dirty="0"/>
                    </a:p>
                  </a:txBody>
                  <a:tcPr/>
                </a:tc>
                <a:tc>
                  <a:txBody>
                    <a:bodyPr/>
                    <a:lstStyle/>
                    <a:p>
                      <a:r>
                        <a:rPr lang="en-US" sz="1800" dirty="0" smtClean="0"/>
                        <a:t>0.85</a:t>
                      </a:r>
                      <a:endParaRPr lang="en-US" sz="1800" dirty="0"/>
                    </a:p>
                  </a:txBody>
                  <a:tcPr marL="91432" marR="91432" marT="45707" marB="45707"/>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0.87</a:t>
                      </a:r>
                    </a:p>
                    <a:p>
                      <a:pPr algn="ctr"/>
                      <a:endParaRPr lang="en-US" sz="1800" dirty="0"/>
                    </a:p>
                  </a:txBody>
                  <a:tcPr marL="91432" marR="91432" marT="45707" marB="45707"/>
                </a:tc>
                <a:tc hMerge="1">
                  <a:txBody>
                    <a:bodyPr/>
                    <a:lstStyle/>
                    <a:p>
                      <a:endParaRPr lang="en-US" dirty="0"/>
                    </a:p>
                  </a:txBody>
                  <a:tcPr/>
                </a:tc>
              </a:tr>
              <a:tr h="640040">
                <a:tc>
                  <a:txBody>
                    <a:bodyPr/>
                    <a:lstStyle/>
                    <a:p>
                      <a:endParaRPr lang="en-US" sz="1800" dirty="0" smtClean="0"/>
                    </a:p>
                    <a:p>
                      <a:endParaRPr lang="en-US" sz="1800" dirty="0"/>
                    </a:p>
                  </a:txBody>
                  <a:tcPr marL="91432" marR="91432" marT="45707" marB="45707"/>
                </a:tc>
                <a:tc>
                  <a:txBody>
                    <a:bodyPr/>
                    <a:lstStyle/>
                    <a:p>
                      <a:pPr algn="ctr"/>
                      <a:r>
                        <a:rPr lang="en-US" sz="1800" dirty="0" smtClean="0"/>
                        <a:t>170</a:t>
                      </a:r>
                      <a:endParaRPr lang="en-US" sz="1800" dirty="0"/>
                    </a:p>
                  </a:txBody>
                  <a:tcPr marL="91432" marR="91432" marT="45707" marB="45707">
                    <a:solidFill>
                      <a:schemeClr val="accent5">
                        <a:lumMod val="60000"/>
                        <a:lumOff val="40000"/>
                      </a:schemeClr>
                    </a:solidFill>
                  </a:tcPr>
                </a:tc>
                <a:tc>
                  <a:txBody>
                    <a:bodyPr/>
                    <a:lstStyle/>
                    <a:p>
                      <a:pPr algn="ctr"/>
                      <a:r>
                        <a:rPr lang="en-US" sz="1800" dirty="0" smtClean="0"/>
                        <a:t>100</a:t>
                      </a:r>
                      <a:endParaRPr lang="en-US" sz="1800" dirty="0"/>
                    </a:p>
                  </a:txBody>
                  <a:tcPr marL="91432" marR="91432" marT="45707" marB="45707">
                    <a:solidFill>
                      <a:schemeClr val="accent5">
                        <a:lumMod val="60000"/>
                        <a:lumOff val="40000"/>
                      </a:schemeClr>
                    </a:solidFill>
                  </a:tcPr>
                </a:tc>
                <a:tc>
                  <a:txBody>
                    <a:bodyPr/>
                    <a:lstStyle/>
                    <a:p>
                      <a:pPr algn="ctr"/>
                      <a:r>
                        <a:rPr lang="en-US" sz="1800" dirty="0" smtClean="0"/>
                        <a:t>170</a:t>
                      </a:r>
                      <a:endParaRPr lang="en-US" sz="1800" dirty="0"/>
                    </a:p>
                  </a:txBody>
                  <a:tcPr marL="91432" marR="91432" marT="45707" marB="45707">
                    <a:solidFill>
                      <a:schemeClr val="accent5">
                        <a:lumMod val="60000"/>
                        <a:lumOff val="40000"/>
                      </a:schemeClr>
                    </a:solidFill>
                  </a:tcPr>
                </a:tc>
                <a:tc>
                  <a:txBody>
                    <a:bodyPr/>
                    <a:lstStyle/>
                    <a:p>
                      <a:pPr algn="ctr"/>
                      <a:r>
                        <a:rPr lang="en-US" sz="1800" dirty="0" smtClean="0"/>
                        <a:t>100</a:t>
                      </a:r>
                      <a:endParaRPr lang="en-US" sz="1800" dirty="0"/>
                    </a:p>
                  </a:txBody>
                  <a:tcPr marL="91432" marR="91432" marT="45707" marB="45707">
                    <a:solidFill>
                      <a:schemeClr val="accent5">
                        <a:lumMod val="60000"/>
                        <a:lumOff val="40000"/>
                      </a:schemeClr>
                    </a:solidFill>
                  </a:tcPr>
                </a:tc>
                <a:tc>
                  <a:txBody>
                    <a:bodyPr/>
                    <a:lstStyle/>
                    <a:p>
                      <a:pPr algn="ctr"/>
                      <a:r>
                        <a:rPr lang="en-US" sz="1800" dirty="0" smtClean="0"/>
                        <a:t>170</a:t>
                      </a:r>
                      <a:endParaRPr lang="en-US" sz="1800" dirty="0"/>
                    </a:p>
                  </a:txBody>
                  <a:tcPr marL="91432" marR="91432" marT="45707" marB="45707">
                    <a:solidFill>
                      <a:schemeClr val="accent5">
                        <a:lumMod val="60000"/>
                        <a:lumOff val="40000"/>
                      </a:schemeClr>
                    </a:solidFill>
                  </a:tcPr>
                </a:tc>
                <a:tc>
                  <a:txBody>
                    <a:bodyPr/>
                    <a:lstStyle/>
                    <a:p>
                      <a:pPr algn="ctr"/>
                      <a:r>
                        <a:rPr lang="en-US" sz="1800" dirty="0" smtClean="0"/>
                        <a:t>200</a:t>
                      </a:r>
                      <a:endParaRPr lang="en-US" sz="1800" dirty="0"/>
                    </a:p>
                  </a:txBody>
                  <a:tcPr marL="91432" marR="91432" marT="45707" marB="45707">
                    <a:solidFill>
                      <a:schemeClr val="accent5">
                        <a:lumMod val="60000"/>
                        <a:lumOff val="40000"/>
                      </a:schemeClr>
                    </a:solidFill>
                  </a:tcPr>
                </a:tc>
                <a:tc>
                  <a:txBody>
                    <a:bodyPr/>
                    <a:lstStyle/>
                    <a:p>
                      <a:pPr algn="ctr"/>
                      <a:r>
                        <a:rPr lang="en-US" sz="1800" dirty="0" smtClean="0"/>
                        <a:t>200</a:t>
                      </a:r>
                      <a:endParaRPr lang="en-US" sz="1800" dirty="0"/>
                    </a:p>
                  </a:txBody>
                  <a:tcPr marL="91432" marR="91432" marT="45707" marB="45707">
                    <a:solidFill>
                      <a:schemeClr val="accent5">
                        <a:lumMod val="60000"/>
                        <a:lumOff val="40000"/>
                      </a:schemeClr>
                    </a:solidFill>
                  </a:tcPr>
                </a:tc>
                <a:tc>
                  <a:txBody>
                    <a:bodyPr/>
                    <a:lstStyle/>
                    <a:p>
                      <a:pPr algn="ctr"/>
                      <a:r>
                        <a:rPr lang="en-US" sz="1800" dirty="0" smtClean="0"/>
                        <a:t>100</a:t>
                      </a:r>
                      <a:endParaRPr lang="en-US" sz="1800" dirty="0"/>
                    </a:p>
                  </a:txBody>
                  <a:tcPr marL="91432" marR="91432" marT="45707" marB="45707">
                    <a:solidFill>
                      <a:schemeClr val="accent5">
                        <a:lumMod val="60000"/>
                        <a:lumOff val="40000"/>
                      </a:schemeClr>
                    </a:solidFill>
                  </a:tcPr>
                </a:tc>
                <a:tc>
                  <a:txBody>
                    <a:bodyPr/>
                    <a:lstStyle/>
                    <a:p>
                      <a:pPr algn="ctr"/>
                      <a:r>
                        <a:rPr lang="en-US" sz="1800" dirty="0" smtClean="0"/>
                        <a:t>170</a:t>
                      </a:r>
                      <a:endParaRPr lang="en-US" sz="1800" dirty="0"/>
                    </a:p>
                  </a:txBody>
                  <a:tcPr marL="91432" marR="91432" marT="45707" marB="45707">
                    <a:solidFill>
                      <a:schemeClr val="accent5">
                        <a:lumMod val="60000"/>
                        <a:lumOff val="40000"/>
                      </a:schemeClr>
                    </a:solidFill>
                  </a:tcPr>
                </a:tc>
              </a:tr>
              <a:tr h="370729">
                <a:tc>
                  <a:txBody>
                    <a:bodyPr/>
                    <a:lstStyle/>
                    <a:p>
                      <a:pPr algn="ctr"/>
                      <a:r>
                        <a:rPr lang="en-US" sz="1800" dirty="0" smtClean="0"/>
                        <a:t>-1</a:t>
                      </a:r>
                      <a:endParaRPr lang="en-US" sz="1800" dirty="0">
                        <a:solidFill>
                          <a:schemeClr val="bg2">
                            <a:lumMod val="75000"/>
                          </a:schemeClr>
                        </a:solidFill>
                      </a:endParaRPr>
                    </a:p>
                  </a:txBody>
                  <a:tcPr marL="91432" marR="91432" marT="45707" marB="45707">
                    <a:solidFill>
                      <a:schemeClr val="accent5">
                        <a:lumMod val="60000"/>
                        <a:lumOff val="40000"/>
                      </a:schemeClr>
                    </a:solidFill>
                  </a:tcPr>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1.27</a:t>
                      </a:r>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1.28</a:t>
                      </a:r>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1.28</a:t>
                      </a:r>
                      <a:endParaRPr lang="en-US" sz="1600" dirty="0">
                        <a:solidFill>
                          <a:schemeClr val="accent6">
                            <a:lumMod val="50000"/>
                          </a:schemeClr>
                        </a:solidFill>
                      </a:endParaRPr>
                    </a:p>
                  </a:txBody>
                  <a:tcPr marL="91432" marR="91432" marT="45707" marB="45707"/>
                </a:tc>
              </a:tr>
              <a:tr h="370729">
                <a:tc>
                  <a:txBody>
                    <a:bodyPr/>
                    <a:lstStyle/>
                    <a:p>
                      <a:pPr algn="ctr"/>
                      <a:r>
                        <a:rPr lang="en-US" sz="1800" dirty="0" smtClean="0"/>
                        <a:t>0</a:t>
                      </a:r>
                      <a:endParaRPr lang="en-US" sz="1800" dirty="0">
                        <a:solidFill>
                          <a:schemeClr val="bg2">
                            <a:lumMod val="75000"/>
                          </a:schemeClr>
                        </a:solidFill>
                      </a:endParaRPr>
                    </a:p>
                  </a:txBody>
                  <a:tcPr marL="91432" marR="91432" marT="45707" marB="45707">
                    <a:solidFill>
                      <a:schemeClr val="accent5">
                        <a:lumMod val="60000"/>
                        <a:lumOff val="40000"/>
                      </a:schemeClr>
                    </a:solidFill>
                  </a:tcPr>
                </a:tc>
                <a:tc>
                  <a:txBody>
                    <a:bodyPr/>
                    <a:lstStyle/>
                    <a:p>
                      <a:endParaRPr lang="en-US" sz="160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1.28</a:t>
                      </a:r>
                      <a:endParaRPr lang="en-US" sz="1600" dirty="0">
                        <a:solidFill>
                          <a:schemeClr val="accent6">
                            <a:lumMod val="50000"/>
                          </a:schemeClr>
                        </a:solidFill>
                      </a:endParaRPr>
                    </a:p>
                  </a:txBody>
                  <a:tcPr marL="91432" marR="91432" marT="45707" marB="45707"/>
                </a:tc>
                <a:tc>
                  <a:txBody>
                    <a:bodyPr/>
                    <a:lstStyle/>
                    <a:p>
                      <a:endParaRPr lang="en-US" sz="160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r>
              <a:tr h="370729">
                <a:tc>
                  <a:txBody>
                    <a:bodyPr/>
                    <a:lstStyle/>
                    <a:p>
                      <a:pPr algn="ctr"/>
                      <a:r>
                        <a:rPr lang="en-US" sz="1800" dirty="0" smtClean="0"/>
                        <a:t>1</a:t>
                      </a:r>
                      <a:endParaRPr lang="en-US" sz="1800" dirty="0">
                        <a:solidFill>
                          <a:schemeClr val="bg2">
                            <a:lumMod val="75000"/>
                          </a:schemeClr>
                        </a:solidFill>
                      </a:endParaRPr>
                    </a:p>
                  </a:txBody>
                  <a:tcPr marL="91432" marR="91432" marT="45707" marB="45707">
                    <a:solidFill>
                      <a:schemeClr val="accent5">
                        <a:lumMod val="60000"/>
                        <a:lumOff val="40000"/>
                      </a:schemeClr>
                    </a:solidFill>
                  </a:tcPr>
                </a:tc>
                <a:tc>
                  <a:txBody>
                    <a:bodyPr/>
                    <a:lstStyle/>
                    <a:p>
                      <a:endParaRPr lang="en-US" sz="1600">
                        <a:solidFill>
                          <a:schemeClr val="accent6">
                            <a:lumMod val="50000"/>
                          </a:schemeClr>
                        </a:solidFill>
                      </a:endParaRPr>
                    </a:p>
                  </a:txBody>
                  <a:tcPr marL="91432" marR="91432" marT="45707" marB="45707"/>
                </a:tc>
                <a:tc>
                  <a:txBody>
                    <a:bodyPr/>
                    <a:lstStyle/>
                    <a:p>
                      <a:endParaRPr lang="en-US" sz="160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1.21</a:t>
                      </a:r>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1.21</a:t>
                      </a:r>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1.22</a:t>
                      </a:r>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r>
              <a:tr h="370729">
                <a:tc>
                  <a:txBody>
                    <a:bodyPr/>
                    <a:lstStyle/>
                    <a:p>
                      <a:pPr algn="ctr"/>
                      <a:r>
                        <a:rPr lang="en-US" sz="1800" dirty="0" smtClean="0"/>
                        <a:t>3</a:t>
                      </a:r>
                      <a:endParaRPr lang="en-US" sz="1800" dirty="0">
                        <a:solidFill>
                          <a:schemeClr val="bg2">
                            <a:lumMod val="75000"/>
                          </a:schemeClr>
                        </a:solidFill>
                      </a:endParaRPr>
                    </a:p>
                  </a:txBody>
                  <a:tcPr marL="91432" marR="91432" marT="45707" marB="45707">
                    <a:solidFill>
                      <a:schemeClr val="accent5">
                        <a:lumMod val="60000"/>
                        <a:lumOff val="40000"/>
                      </a:schemeClr>
                    </a:solidFill>
                  </a:tcPr>
                </a:tc>
                <a:tc>
                  <a:txBody>
                    <a:bodyPr/>
                    <a:lstStyle/>
                    <a:p>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1.20</a:t>
                      </a:r>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1.21</a:t>
                      </a:r>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1.29</a:t>
                      </a:r>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r>
              <a:tr h="370729">
                <a:tc>
                  <a:txBody>
                    <a:bodyPr/>
                    <a:lstStyle/>
                    <a:p>
                      <a:pPr algn="ctr"/>
                      <a:r>
                        <a:rPr lang="en-US" sz="1800" dirty="0" smtClean="0"/>
                        <a:t>5</a:t>
                      </a:r>
                      <a:endParaRPr lang="en-US" sz="1800" dirty="0">
                        <a:solidFill>
                          <a:schemeClr val="bg2">
                            <a:lumMod val="75000"/>
                          </a:schemeClr>
                        </a:solidFill>
                      </a:endParaRPr>
                    </a:p>
                  </a:txBody>
                  <a:tcPr marL="91432" marR="91432" marT="45707" marB="45707">
                    <a:solidFill>
                      <a:schemeClr val="accent5">
                        <a:lumMod val="60000"/>
                        <a:lumOff val="40000"/>
                      </a:schemeClr>
                    </a:solidFill>
                  </a:tcPr>
                </a:tc>
                <a:tc>
                  <a:txBody>
                    <a:bodyPr/>
                    <a:lstStyle/>
                    <a:p>
                      <a:r>
                        <a:rPr lang="en-US" sz="1600" dirty="0" smtClean="0">
                          <a:solidFill>
                            <a:schemeClr val="accent6">
                              <a:lumMod val="50000"/>
                            </a:schemeClr>
                          </a:solidFill>
                        </a:rPr>
                        <a:t>1.07</a:t>
                      </a:r>
                      <a:endParaRPr lang="en-US" sz="1600" dirty="0">
                        <a:solidFill>
                          <a:schemeClr val="accent6">
                            <a:lumMod val="50000"/>
                          </a:schemeClr>
                        </a:solidFill>
                      </a:endParaRPr>
                    </a:p>
                  </a:txBody>
                  <a:tcPr marL="91432" marR="91432" marT="45707" marB="45707"/>
                </a:tc>
                <a:tc>
                  <a:txBody>
                    <a:bodyPr/>
                    <a:lstStyle/>
                    <a:p>
                      <a:r>
                        <a:rPr lang="en-US" sz="1600" dirty="0" smtClean="0">
                          <a:solidFill>
                            <a:schemeClr val="accent6">
                              <a:lumMod val="50000"/>
                            </a:schemeClr>
                          </a:solidFill>
                        </a:rPr>
                        <a:t>1.29</a:t>
                      </a:r>
                      <a:endParaRPr lang="en-US" sz="1600" dirty="0">
                        <a:solidFill>
                          <a:schemeClr val="accent6">
                            <a:lumMod val="50000"/>
                          </a:schemeClr>
                        </a:solidFill>
                      </a:endParaRPr>
                    </a:p>
                  </a:txBody>
                  <a:tcPr marL="91432" marR="91432" marT="45707" marB="45707"/>
                </a:tc>
                <a:tc>
                  <a:txBody>
                    <a:bodyPr/>
                    <a:lstStyle/>
                    <a:p>
                      <a:endParaRPr lang="en-US" sz="1600">
                        <a:solidFill>
                          <a:schemeClr val="accent6">
                            <a:lumMod val="50000"/>
                          </a:schemeClr>
                        </a:solidFill>
                      </a:endParaRPr>
                    </a:p>
                  </a:txBody>
                  <a:tcPr marL="91432" marR="91432" marT="45707" marB="45707"/>
                </a:tc>
                <a:tc>
                  <a:txBody>
                    <a:bodyPr/>
                    <a:lstStyle/>
                    <a:p>
                      <a:endParaRPr lang="en-US" sz="1600">
                        <a:solidFill>
                          <a:schemeClr val="accent6">
                            <a:lumMod val="50000"/>
                          </a:schemeClr>
                        </a:solidFill>
                      </a:endParaRPr>
                    </a:p>
                  </a:txBody>
                  <a:tcPr marL="91432" marR="91432" marT="45707" marB="45707"/>
                </a:tc>
                <a:tc>
                  <a:txBody>
                    <a:bodyPr/>
                    <a:lstStyle/>
                    <a:p>
                      <a:endParaRPr lang="en-US" sz="160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c>
                  <a:txBody>
                    <a:bodyPr/>
                    <a:lstStyle/>
                    <a:p>
                      <a:endParaRPr lang="en-US" sz="1600" dirty="0">
                        <a:solidFill>
                          <a:schemeClr val="accent6">
                            <a:lumMod val="50000"/>
                          </a:schemeClr>
                        </a:solidFill>
                      </a:endParaRPr>
                    </a:p>
                  </a:txBody>
                  <a:tcPr marL="91432" marR="91432" marT="45707" marB="45707"/>
                </a:tc>
              </a:tr>
            </a:tbl>
          </a:graphicData>
        </a:graphic>
      </p:graphicFrame>
      <p:sp>
        <p:nvSpPr>
          <p:cNvPr id="7" name="Rectangle 6"/>
          <p:cNvSpPr/>
          <p:nvPr/>
        </p:nvSpPr>
        <p:spPr>
          <a:xfrm>
            <a:off x="2092325" y="2444750"/>
            <a:ext cx="425450" cy="369888"/>
          </a:xfrm>
          <a:prstGeom prst="rect">
            <a:avLst/>
          </a:prstGeom>
        </p:spPr>
        <p:txBody>
          <a:bodyPr wrap="none">
            <a:spAutoFit/>
          </a:bodyPr>
          <a:lstStyle/>
          <a:p>
            <a:pPr>
              <a:defRPr/>
            </a:pPr>
            <a:r>
              <a:rPr lang="en-US" dirty="0">
                <a:latin typeface="Symbol" pitchFamily="18" charset="2"/>
                <a:cs typeface="Arial" charset="0"/>
              </a:rPr>
              <a:t>a</a:t>
            </a:r>
            <a:r>
              <a:rPr lang="en-US" dirty="0">
                <a:latin typeface="Arial" charset="0"/>
                <a:cs typeface="Arial" charset="0"/>
              </a:rPr>
              <a:t>⁰</a:t>
            </a:r>
            <a:endParaRPr lang="en-US" dirty="0">
              <a:solidFill>
                <a:schemeClr val="bg2">
                  <a:lumMod val="75000"/>
                </a:schemeClr>
              </a:solidFill>
              <a:latin typeface="Arial" charset="0"/>
              <a:cs typeface="Arial" charset="0"/>
            </a:endParaRPr>
          </a:p>
        </p:txBody>
      </p:sp>
      <p:sp>
        <p:nvSpPr>
          <p:cNvPr id="100442" name="Rectangle 7"/>
          <p:cNvSpPr>
            <a:spLocks noChangeArrowheads="1"/>
          </p:cNvSpPr>
          <p:nvPr/>
        </p:nvSpPr>
        <p:spPr bwMode="auto">
          <a:xfrm>
            <a:off x="2286001" y="2108201"/>
            <a:ext cx="690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q (psf)</a:t>
            </a:r>
          </a:p>
        </p:txBody>
      </p:sp>
      <p:cxnSp>
        <p:nvCxnSpPr>
          <p:cNvPr id="10" name="Straight Connector 9"/>
          <p:cNvCxnSpPr/>
          <p:nvPr/>
        </p:nvCxnSpPr>
        <p:spPr>
          <a:xfrm>
            <a:off x="2092326" y="2166938"/>
            <a:ext cx="798513" cy="603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032751" y="3233738"/>
            <a:ext cx="212725" cy="21431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0445" name="TextBox 12"/>
          <p:cNvSpPr txBox="1">
            <a:spLocks noChangeArrowheads="1"/>
          </p:cNvSpPr>
          <p:nvPr/>
        </p:nvSpPr>
        <p:spPr bwMode="auto">
          <a:xfrm>
            <a:off x="7348539" y="3135314"/>
            <a:ext cx="339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X</a:t>
            </a:r>
          </a:p>
        </p:txBody>
      </p:sp>
      <p:sp>
        <p:nvSpPr>
          <p:cNvPr id="14" name="Oval 13"/>
          <p:cNvSpPr/>
          <p:nvPr/>
        </p:nvSpPr>
        <p:spPr>
          <a:xfrm>
            <a:off x="8032751" y="3617913"/>
            <a:ext cx="212725" cy="21431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Oval 14"/>
          <p:cNvSpPr/>
          <p:nvPr/>
        </p:nvSpPr>
        <p:spPr>
          <a:xfrm>
            <a:off x="8032751" y="3981451"/>
            <a:ext cx="212725" cy="2127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Oval 15"/>
          <p:cNvSpPr/>
          <p:nvPr/>
        </p:nvSpPr>
        <p:spPr>
          <a:xfrm>
            <a:off x="8032751" y="4325939"/>
            <a:ext cx="212725" cy="2127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Oval 16"/>
          <p:cNvSpPr/>
          <p:nvPr/>
        </p:nvSpPr>
        <p:spPr>
          <a:xfrm>
            <a:off x="7380289" y="3617913"/>
            <a:ext cx="212725" cy="21431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Oval 17"/>
          <p:cNvSpPr/>
          <p:nvPr/>
        </p:nvSpPr>
        <p:spPr>
          <a:xfrm>
            <a:off x="7380289" y="3981451"/>
            <a:ext cx="212725" cy="2127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Oval 18"/>
          <p:cNvSpPr/>
          <p:nvPr/>
        </p:nvSpPr>
        <p:spPr>
          <a:xfrm>
            <a:off x="7380289" y="4325939"/>
            <a:ext cx="212725" cy="2127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Oval 19"/>
          <p:cNvSpPr/>
          <p:nvPr/>
        </p:nvSpPr>
        <p:spPr>
          <a:xfrm>
            <a:off x="6148389" y="4325939"/>
            <a:ext cx="212725" cy="2127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Oval 20"/>
          <p:cNvSpPr/>
          <p:nvPr/>
        </p:nvSpPr>
        <p:spPr>
          <a:xfrm>
            <a:off x="6762751" y="3981451"/>
            <a:ext cx="212725" cy="2127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Oval 21"/>
          <p:cNvSpPr/>
          <p:nvPr/>
        </p:nvSpPr>
        <p:spPr>
          <a:xfrm>
            <a:off x="6762751" y="4325939"/>
            <a:ext cx="212725" cy="2127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Oval 22"/>
          <p:cNvSpPr/>
          <p:nvPr/>
        </p:nvSpPr>
        <p:spPr>
          <a:xfrm>
            <a:off x="6148389" y="3981451"/>
            <a:ext cx="212725" cy="212725"/>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Oval 23"/>
          <p:cNvSpPr/>
          <p:nvPr/>
        </p:nvSpPr>
        <p:spPr>
          <a:xfrm>
            <a:off x="5546726" y="3981451"/>
            <a:ext cx="212725" cy="212725"/>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Oval 24"/>
          <p:cNvSpPr/>
          <p:nvPr/>
        </p:nvSpPr>
        <p:spPr>
          <a:xfrm>
            <a:off x="4406901" y="4325939"/>
            <a:ext cx="212725" cy="212725"/>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Oval 25"/>
          <p:cNvSpPr/>
          <p:nvPr/>
        </p:nvSpPr>
        <p:spPr>
          <a:xfrm>
            <a:off x="4975226" y="4325939"/>
            <a:ext cx="212725" cy="2127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Oval 26"/>
          <p:cNvSpPr/>
          <p:nvPr/>
        </p:nvSpPr>
        <p:spPr>
          <a:xfrm>
            <a:off x="5546726" y="4325939"/>
            <a:ext cx="212725" cy="2127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Oval 27"/>
          <p:cNvSpPr/>
          <p:nvPr/>
        </p:nvSpPr>
        <p:spPr>
          <a:xfrm>
            <a:off x="6762751" y="3617913"/>
            <a:ext cx="212725" cy="21431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00461" name="Group 34"/>
          <p:cNvGrpSpPr>
            <a:grpSpLocks/>
          </p:cNvGrpSpPr>
          <p:nvPr/>
        </p:nvGrpSpPr>
        <p:grpSpPr bwMode="auto">
          <a:xfrm>
            <a:off x="2855914" y="4722814"/>
            <a:ext cx="5407025" cy="1438275"/>
            <a:chOff x="2192784" y="4696287"/>
            <a:chExt cx="5406501" cy="1438183"/>
          </a:xfrm>
        </p:grpSpPr>
        <p:sp>
          <p:nvSpPr>
            <p:cNvPr id="4" name="Oval 3"/>
            <p:cNvSpPr/>
            <p:nvPr/>
          </p:nvSpPr>
          <p:spPr>
            <a:xfrm>
              <a:off x="3578537" y="4812167"/>
              <a:ext cx="212704" cy="2127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Oval 4"/>
            <p:cNvSpPr/>
            <p:nvPr/>
          </p:nvSpPr>
          <p:spPr>
            <a:xfrm>
              <a:off x="3578537" y="5121710"/>
              <a:ext cx="212704" cy="212711"/>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0464" name="TextBox 5"/>
            <p:cNvSpPr txBox="1">
              <a:spLocks noChangeArrowheads="1"/>
            </p:cNvSpPr>
            <p:nvPr/>
          </p:nvSpPr>
          <p:spPr bwMode="auto">
            <a:xfrm>
              <a:off x="3542191" y="5368411"/>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X</a:t>
              </a:r>
            </a:p>
          </p:txBody>
        </p:sp>
        <p:sp>
          <p:nvSpPr>
            <p:cNvPr id="100465" name="TextBox 28"/>
            <p:cNvSpPr txBox="1">
              <a:spLocks noChangeArrowheads="1"/>
            </p:cNvSpPr>
            <p:nvPr/>
          </p:nvSpPr>
          <p:spPr bwMode="auto">
            <a:xfrm>
              <a:off x="3888419" y="4705165"/>
              <a:ext cx="2852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Shock-induced separation</a:t>
              </a:r>
            </a:p>
          </p:txBody>
        </p:sp>
        <p:sp>
          <p:nvSpPr>
            <p:cNvPr id="100466" name="TextBox 29"/>
            <p:cNvSpPr txBox="1">
              <a:spLocks noChangeArrowheads="1"/>
            </p:cNvSpPr>
            <p:nvPr/>
          </p:nvSpPr>
          <p:spPr bwMode="auto">
            <a:xfrm>
              <a:off x="3889899" y="5035118"/>
              <a:ext cx="348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Shock-induced separation onset</a:t>
              </a:r>
            </a:p>
          </p:txBody>
        </p:sp>
        <p:sp>
          <p:nvSpPr>
            <p:cNvPr id="100467" name="TextBox 30"/>
            <p:cNvSpPr txBox="1">
              <a:spLocks noChangeArrowheads="1"/>
            </p:cNvSpPr>
            <p:nvPr/>
          </p:nvSpPr>
          <p:spPr bwMode="auto">
            <a:xfrm>
              <a:off x="3882502" y="5338436"/>
              <a:ext cx="1903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Data unavailable</a:t>
              </a:r>
            </a:p>
          </p:txBody>
        </p:sp>
        <p:sp>
          <p:nvSpPr>
            <p:cNvPr id="100468" name="TextBox 31"/>
            <p:cNvSpPr txBox="1">
              <a:spLocks noChangeArrowheads="1"/>
            </p:cNvSpPr>
            <p:nvPr/>
          </p:nvSpPr>
          <p:spPr bwMode="auto">
            <a:xfrm>
              <a:off x="3866224" y="5659514"/>
              <a:ext cx="3621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Sub-critical, maximum local Mach</a:t>
              </a:r>
            </a:p>
          </p:txBody>
        </p:sp>
        <p:sp>
          <p:nvSpPr>
            <p:cNvPr id="33" name="TextBox 32"/>
            <p:cNvSpPr txBox="1"/>
            <p:nvPr/>
          </p:nvSpPr>
          <p:spPr>
            <a:xfrm>
              <a:off x="2259453" y="5639202"/>
              <a:ext cx="1620680" cy="368276"/>
            </a:xfrm>
            <a:prstGeom prst="rect">
              <a:avLst/>
            </a:prstGeom>
            <a:noFill/>
          </p:spPr>
          <p:txBody>
            <a:bodyPr wrap="none">
              <a:spAutoFit/>
            </a:bodyPr>
            <a:lstStyle/>
            <a:p>
              <a:pPr eaLnBrk="1" hangingPunct="1">
                <a:defRPr/>
              </a:pPr>
              <a:r>
                <a:rPr lang="en-US" dirty="0">
                  <a:solidFill>
                    <a:schemeClr val="accent6">
                      <a:lumMod val="50000"/>
                    </a:schemeClr>
                  </a:solidFill>
                  <a:latin typeface="Arial" charset="0"/>
                  <a:cs typeface="Arial" charset="0"/>
                </a:rPr>
                <a:t>Number value</a:t>
              </a:r>
            </a:p>
          </p:txBody>
        </p:sp>
        <p:sp>
          <p:nvSpPr>
            <p:cNvPr id="34" name="Rectangle 33"/>
            <p:cNvSpPr/>
            <p:nvPr/>
          </p:nvSpPr>
          <p:spPr>
            <a:xfrm>
              <a:off x="2192784" y="4696287"/>
              <a:ext cx="5406501" cy="1438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extLst>
      <p:ext uri="{BB962C8B-B14F-4D97-AF65-F5344CB8AC3E}">
        <p14:creationId xmlns:p14="http://schemas.microsoft.com/office/powerpoint/2010/main" val="2919312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676400" y="228600"/>
            <a:ext cx="7315200" cy="1143000"/>
          </a:xfrm>
        </p:spPr>
        <p:txBody>
          <a:bodyPr>
            <a:normAutofit fontScale="90000"/>
          </a:bodyPr>
          <a:lstStyle/>
          <a:p>
            <a:pPr eaLnBrk="1" hangingPunct="1"/>
            <a:r>
              <a:rPr lang="en-US" altLang="en-US" sz="3200" dirty="0" smtClean="0"/>
              <a:t>Trailing edge separation assessment:</a:t>
            </a:r>
            <a:br>
              <a:rPr lang="en-US" altLang="en-US" sz="3200" dirty="0" smtClean="0"/>
            </a:br>
            <a:r>
              <a:rPr lang="en-US" altLang="en-US" sz="3200" dirty="0" smtClean="0"/>
              <a:t>Mean </a:t>
            </a:r>
            <a:r>
              <a:rPr lang="en-US" altLang="en-US" sz="3200" dirty="0"/>
              <a:t>pressure distribution, </a:t>
            </a:r>
            <a:r>
              <a:rPr lang="en-US" altLang="en-US" sz="3200" dirty="0" err="1"/>
              <a:t>Cp</a:t>
            </a:r>
            <a:r>
              <a:rPr lang="en-US" altLang="en-US" sz="3200" dirty="0"/>
              <a:t>, for static data </a:t>
            </a:r>
            <a:r>
              <a:rPr lang="en-US" altLang="en-US" sz="3200" dirty="0" smtClean="0"/>
              <a:t>points:  UPPER </a:t>
            </a:r>
            <a:r>
              <a:rPr lang="en-US" altLang="en-US" sz="3200" dirty="0"/>
              <a:t>surface </a:t>
            </a:r>
          </a:p>
        </p:txBody>
      </p:sp>
      <p:grpSp>
        <p:nvGrpSpPr>
          <p:cNvPr id="45059" name="Group 19"/>
          <p:cNvGrpSpPr>
            <a:grpSpLocks/>
          </p:cNvGrpSpPr>
          <p:nvPr/>
        </p:nvGrpSpPr>
        <p:grpSpPr bwMode="auto">
          <a:xfrm>
            <a:off x="9144000" y="152400"/>
            <a:ext cx="1371600" cy="1295400"/>
            <a:chOff x="2514600" y="5181600"/>
            <a:chExt cx="1371600" cy="1295400"/>
          </a:xfrm>
        </p:grpSpPr>
        <p:sp>
          <p:nvSpPr>
            <p:cNvPr id="19" name="Rectangle 18"/>
            <p:cNvSpPr/>
            <p:nvPr/>
          </p:nvSpPr>
          <p:spPr>
            <a:xfrm>
              <a:off x="2514600" y="5181600"/>
              <a:ext cx="1371600" cy="129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98" name="Picture 16" descr="Cp_range_Run_20_M40U.jpg"/>
            <p:cNvPicPr>
              <a:picLocks noChangeAspect="1"/>
            </p:cNvPicPr>
            <p:nvPr/>
          </p:nvPicPr>
          <p:blipFill>
            <a:blip r:embed="rId2">
              <a:extLst>
                <a:ext uri="{28A0092B-C50C-407E-A947-70E740481C1C}">
                  <a14:useLocalDpi xmlns:a14="http://schemas.microsoft.com/office/drawing/2010/main" val="0"/>
                </a:ext>
              </a:extLst>
            </a:blip>
            <a:srcRect l="71111" t="7816" r="22189" b="75436"/>
            <a:stretch>
              <a:fillRect/>
            </a:stretch>
          </p:blipFill>
          <p:spPr bwMode="auto">
            <a:xfrm>
              <a:off x="2667000" y="5257800"/>
              <a:ext cx="60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9" name="Picture 17" descr="Cp_range_Run_20_M40U.jpg"/>
            <p:cNvPicPr>
              <a:picLocks noChangeAspect="1"/>
            </p:cNvPicPr>
            <p:nvPr/>
          </p:nvPicPr>
          <p:blipFill>
            <a:blip r:embed="rId2">
              <a:extLst>
                <a:ext uri="{28A0092B-C50C-407E-A947-70E740481C1C}">
                  <a14:useLocalDpi xmlns:a14="http://schemas.microsoft.com/office/drawing/2010/main" val="0"/>
                </a:ext>
              </a:extLst>
            </a:blip>
            <a:srcRect l="86185" t="7816" r="10466" b="75436"/>
            <a:stretch>
              <a:fillRect/>
            </a:stretch>
          </p:blipFill>
          <p:spPr bwMode="auto">
            <a:xfrm>
              <a:off x="3352800" y="5257800"/>
              <a:ext cx="30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0" name="TextBox 20"/>
          <p:cNvSpPr txBox="1">
            <a:spLocks noChangeArrowheads="1"/>
          </p:cNvSpPr>
          <p:nvPr/>
        </p:nvSpPr>
        <p:spPr bwMode="auto">
          <a:xfrm>
            <a:off x="1755775" y="3209925"/>
            <a:ext cx="53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100</a:t>
            </a:r>
          </a:p>
        </p:txBody>
      </p:sp>
      <p:sp>
        <p:nvSpPr>
          <p:cNvPr id="45061" name="TextBox 21"/>
          <p:cNvSpPr txBox="1">
            <a:spLocks noChangeArrowheads="1"/>
          </p:cNvSpPr>
          <p:nvPr/>
        </p:nvSpPr>
        <p:spPr bwMode="auto">
          <a:xfrm>
            <a:off x="1524000" y="1895476"/>
            <a:ext cx="998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Dynamic</a:t>
            </a:r>
          </a:p>
          <a:p>
            <a:pPr algn="ctr" eaLnBrk="1" hangingPunct="1">
              <a:spcBef>
                <a:spcPct val="0"/>
              </a:spcBef>
              <a:buFontTx/>
              <a:buNone/>
            </a:pPr>
            <a:r>
              <a:rPr lang="en-US" altLang="en-US" sz="1800"/>
              <a:t>Pressure</a:t>
            </a:r>
          </a:p>
          <a:p>
            <a:pPr algn="ctr" eaLnBrk="1" hangingPunct="1">
              <a:spcBef>
                <a:spcPct val="0"/>
              </a:spcBef>
              <a:buFontTx/>
              <a:buNone/>
            </a:pPr>
            <a:r>
              <a:rPr lang="en-US" altLang="en-US" sz="1800"/>
              <a:t>(psf)</a:t>
            </a:r>
          </a:p>
        </p:txBody>
      </p:sp>
      <p:sp>
        <p:nvSpPr>
          <p:cNvPr id="45062" name="TextBox 22"/>
          <p:cNvSpPr txBox="1">
            <a:spLocks noChangeArrowheads="1"/>
          </p:cNvSpPr>
          <p:nvPr/>
        </p:nvSpPr>
        <p:spPr bwMode="auto">
          <a:xfrm>
            <a:off x="5781675" y="1685925"/>
            <a:ext cx="712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Mach</a:t>
            </a:r>
          </a:p>
        </p:txBody>
      </p:sp>
      <p:sp>
        <p:nvSpPr>
          <p:cNvPr id="45063" name="TextBox 23"/>
          <p:cNvSpPr txBox="1">
            <a:spLocks noChangeArrowheads="1"/>
          </p:cNvSpPr>
          <p:nvPr/>
        </p:nvSpPr>
        <p:spPr bwMode="auto">
          <a:xfrm>
            <a:off x="1755775" y="4572000"/>
            <a:ext cx="53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170</a:t>
            </a:r>
          </a:p>
        </p:txBody>
      </p:sp>
      <p:sp>
        <p:nvSpPr>
          <p:cNvPr id="45064" name="TextBox 24"/>
          <p:cNvSpPr txBox="1">
            <a:spLocks noChangeArrowheads="1"/>
          </p:cNvSpPr>
          <p:nvPr/>
        </p:nvSpPr>
        <p:spPr bwMode="auto">
          <a:xfrm>
            <a:off x="1755775" y="5867400"/>
            <a:ext cx="53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200</a:t>
            </a:r>
          </a:p>
        </p:txBody>
      </p:sp>
      <p:sp>
        <p:nvSpPr>
          <p:cNvPr id="45065" name="TextBox 25"/>
          <p:cNvSpPr txBox="1">
            <a:spLocks noChangeArrowheads="1"/>
          </p:cNvSpPr>
          <p:nvPr/>
        </p:nvSpPr>
        <p:spPr bwMode="auto">
          <a:xfrm>
            <a:off x="3001963" y="213360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0.4</a:t>
            </a:r>
          </a:p>
        </p:txBody>
      </p:sp>
      <p:sp>
        <p:nvSpPr>
          <p:cNvPr id="45066" name="TextBox 27"/>
          <p:cNvSpPr txBox="1">
            <a:spLocks noChangeArrowheads="1"/>
          </p:cNvSpPr>
          <p:nvPr/>
        </p:nvSpPr>
        <p:spPr bwMode="auto">
          <a:xfrm>
            <a:off x="4373563" y="213360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0.5</a:t>
            </a:r>
          </a:p>
        </p:txBody>
      </p:sp>
      <p:sp>
        <p:nvSpPr>
          <p:cNvPr id="45067" name="TextBox 28"/>
          <p:cNvSpPr txBox="1">
            <a:spLocks noChangeArrowheads="1"/>
          </p:cNvSpPr>
          <p:nvPr/>
        </p:nvSpPr>
        <p:spPr bwMode="auto">
          <a:xfrm>
            <a:off x="5668963" y="213360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0.6</a:t>
            </a:r>
          </a:p>
        </p:txBody>
      </p:sp>
      <p:sp>
        <p:nvSpPr>
          <p:cNvPr id="45068" name="TextBox 29"/>
          <p:cNvSpPr txBox="1">
            <a:spLocks noChangeArrowheads="1"/>
          </p:cNvSpPr>
          <p:nvPr/>
        </p:nvSpPr>
        <p:spPr bwMode="auto">
          <a:xfrm>
            <a:off x="6964363" y="213360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0.7</a:t>
            </a:r>
          </a:p>
        </p:txBody>
      </p:sp>
      <p:sp>
        <p:nvSpPr>
          <p:cNvPr id="45069" name="TextBox 30"/>
          <p:cNvSpPr txBox="1">
            <a:spLocks noChangeArrowheads="1"/>
          </p:cNvSpPr>
          <p:nvPr/>
        </p:nvSpPr>
        <p:spPr bwMode="auto">
          <a:xfrm>
            <a:off x="8259763" y="213360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0.8</a:t>
            </a:r>
          </a:p>
        </p:txBody>
      </p:sp>
      <p:sp>
        <p:nvSpPr>
          <p:cNvPr id="45070" name="TextBox 31"/>
          <p:cNvSpPr txBox="1">
            <a:spLocks noChangeArrowheads="1"/>
          </p:cNvSpPr>
          <p:nvPr/>
        </p:nvSpPr>
        <p:spPr bwMode="auto">
          <a:xfrm>
            <a:off x="9402764" y="2133600"/>
            <a:ext cx="1112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0.85, 0.87</a:t>
            </a:r>
          </a:p>
        </p:txBody>
      </p:sp>
      <p:pic>
        <p:nvPicPr>
          <p:cNvPr id="45071" name="Picture 19" descr="Static_Run20_Up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26" descr="Static_Run11_Upp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3962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32" descr="Static_Run7_Upp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33" descr="Static_Run22_Upp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53340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34" descr="Static_Run23_Uppe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53340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35" descr="Static_Run14_Uppe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3962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36" descr="Static_Run8_Upper.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70838"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37" descr="Static_Run15_Upper.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3962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38" descr="Static_Run10_Upper.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45275"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39" descr="Static_Run18_Upper.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57800" y="3962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40" descr="Static_Run13_Upper.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18125"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Picture 41" descr="Static_Run21_Upper.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63988" y="3962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3" name="Picture 42" descr="Static_Run17_Upper.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10025"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Straight Connector 59"/>
          <p:cNvCxnSpPr/>
          <p:nvPr/>
        </p:nvCxnSpPr>
        <p:spPr>
          <a:xfrm>
            <a:off x="5434014" y="4524375"/>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838450" y="3233738"/>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500689" y="3295650"/>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86239" y="3295650"/>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114800" y="4524375"/>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472614" y="4462463"/>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819900" y="3295650"/>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143875" y="3243263"/>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463089" y="3243263"/>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015289" y="4452938"/>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715125" y="4519613"/>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096250" y="5834063"/>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477375" y="5834063"/>
            <a:ext cx="108108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01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676400" y="228600"/>
            <a:ext cx="7315200" cy="1143000"/>
          </a:xfrm>
        </p:spPr>
        <p:txBody>
          <a:bodyPr>
            <a:normAutofit fontScale="90000"/>
          </a:bodyPr>
          <a:lstStyle/>
          <a:p>
            <a:r>
              <a:rPr lang="en-US" altLang="en-US" sz="3200" dirty="0" smtClean="0"/>
              <a:t>Trailing edge separation assessment:</a:t>
            </a:r>
            <a:br>
              <a:rPr lang="en-US" altLang="en-US" sz="3200" dirty="0" smtClean="0"/>
            </a:br>
            <a:r>
              <a:rPr lang="en-US" altLang="en-US" sz="3200" dirty="0" smtClean="0"/>
              <a:t>Mean pressure distribution, </a:t>
            </a:r>
            <a:r>
              <a:rPr lang="en-US" altLang="en-US" sz="3200" dirty="0" err="1" smtClean="0"/>
              <a:t>Cp</a:t>
            </a:r>
            <a:r>
              <a:rPr lang="en-US" altLang="en-US" sz="3200" dirty="0" smtClean="0"/>
              <a:t>, for static data points:  UPPER surface </a:t>
            </a:r>
            <a:endParaRPr lang="en-US" altLang="en-US" sz="3200" dirty="0"/>
          </a:p>
        </p:txBody>
      </p:sp>
      <p:grpSp>
        <p:nvGrpSpPr>
          <p:cNvPr id="46083" name="Group 19"/>
          <p:cNvGrpSpPr>
            <a:grpSpLocks/>
          </p:cNvGrpSpPr>
          <p:nvPr/>
        </p:nvGrpSpPr>
        <p:grpSpPr bwMode="auto">
          <a:xfrm>
            <a:off x="9144000" y="152400"/>
            <a:ext cx="1371600" cy="1295400"/>
            <a:chOff x="2514600" y="5181600"/>
            <a:chExt cx="1371600" cy="1295400"/>
          </a:xfrm>
        </p:grpSpPr>
        <p:sp>
          <p:nvSpPr>
            <p:cNvPr id="19" name="Rectangle 18"/>
            <p:cNvSpPr/>
            <p:nvPr/>
          </p:nvSpPr>
          <p:spPr>
            <a:xfrm>
              <a:off x="2514600" y="5181600"/>
              <a:ext cx="1371600" cy="129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150" name="Picture 16" descr="Cp_range_Run_20_M40U.jpg"/>
            <p:cNvPicPr>
              <a:picLocks noChangeAspect="1"/>
            </p:cNvPicPr>
            <p:nvPr/>
          </p:nvPicPr>
          <p:blipFill>
            <a:blip r:embed="rId2">
              <a:extLst>
                <a:ext uri="{28A0092B-C50C-407E-A947-70E740481C1C}">
                  <a14:useLocalDpi xmlns:a14="http://schemas.microsoft.com/office/drawing/2010/main" val="0"/>
                </a:ext>
              </a:extLst>
            </a:blip>
            <a:srcRect l="71111" t="7816" r="22189" b="75436"/>
            <a:stretch>
              <a:fillRect/>
            </a:stretch>
          </p:blipFill>
          <p:spPr bwMode="auto">
            <a:xfrm>
              <a:off x="2667000" y="5257800"/>
              <a:ext cx="60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51" name="Picture 17" descr="Cp_range_Run_20_M40U.jpg"/>
            <p:cNvPicPr>
              <a:picLocks noChangeAspect="1"/>
            </p:cNvPicPr>
            <p:nvPr/>
          </p:nvPicPr>
          <p:blipFill>
            <a:blip r:embed="rId2">
              <a:extLst>
                <a:ext uri="{28A0092B-C50C-407E-A947-70E740481C1C}">
                  <a14:useLocalDpi xmlns:a14="http://schemas.microsoft.com/office/drawing/2010/main" val="0"/>
                </a:ext>
              </a:extLst>
            </a:blip>
            <a:srcRect l="86185" t="7816" r="10466" b="75436"/>
            <a:stretch>
              <a:fillRect/>
            </a:stretch>
          </p:blipFill>
          <p:spPr bwMode="auto">
            <a:xfrm>
              <a:off x="3352800" y="5257800"/>
              <a:ext cx="30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4" name="TextBox 20"/>
          <p:cNvSpPr txBox="1">
            <a:spLocks noChangeArrowheads="1"/>
          </p:cNvSpPr>
          <p:nvPr/>
        </p:nvSpPr>
        <p:spPr bwMode="auto">
          <a:xfrm>
            <a:off x="1755775" y="3209925"/>
            <a:ext cx="53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100</a:t>
            </a:r>
          </a:p>
        </p:txBody>
      </p:sp>
      <p:sp>
        <p:nvSpPr>
          <p:cNvPr id="46085" name="TextBox 21"/>
          <p:cNvSpPr txBox="1">
            <a:spLocks noChangeArrowheads="1"/>
          </p:cNvSpPr>
          <p:nvPr/>
        </p:nvSpPr>
        <p:spPr bwMode="auto">
          <a:xfrm>
            <a:off x="1524000" y="1895476"/>
            <a:ext cx="998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Dynamic</a:t>
            </a:r>
          </a:p>
          <a:p>
            <a:pPr algn="ctr" eaLnBrk="1" hangingPunct="1">
              <a:spcBef>
                <a:spcPct val="0"/>
              </a:spcBef>
              <a:buFontTx/>
              <a:buNone/>
            </a:pPr>
            <a:r>
              <a:rPr lang="en-US" altLang="en-US" sz="1800"/>
              <a:t>Pressure</a:t>
            </a:r>
          </a:p>
          <a:p>
            <a:pPr algn="ctr" eaLnBrk="1" hangingPunct="1">
              <a:spcBef>
                <a:spcPct val="0"/>
              </a:spcBef>
              <a:buFontTx/>
              <a:buNone/>
            </a:pPr>
            <a:r>
              <a:rPr lang="en-US" altLang="en-US" sz="1800"/>
              <a:t>(psf)</a:t>
            </a:r>
          </a:p>
        </p:txBody>
      </p:sp>
      <p:sp>
        <p:nvSpPr>
          <p:cNvPr id="46086" name="TextBox 22"/>
          <p:cNvSpPr txBox="1">
            <a:spLocks noChangeArrowheads="1"/>
          </p:cNvSpPr>
          <p:nvPr/>
        </p:nvSpPr>
        <p:spPr bwMode="auto">
          <a:xfrm>
            <a:off x="5781675" y="1685925"/>
            <a:ext cx="712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Mach</a:t>
            </a:r>
          </a:p>
        </p:txBody>
      </p:sp>
      <p:sp>
        <p:nvSpPr>
          <p:cNvPr id="46087" name="TextBox 23"/>
          <p:cNvSpPr txBox="1">
            <a:spLocks noChangeArrowheads="1"/>
          </p:cNvSpPr>
          <p:nvPr/>
        </p:nvSpPr>
        <p:spPr bwMode="auto">
          <a:xfrm>
            <a:off x="1755775" y="4572000"/>
            <a:ext cx="53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170</a:t>
            </a:r>
          </a:p>
        </p:txBody>
      </p:sp>
      <p:sp>
        <p:nvSpPr>
          <p:cNvPr id="46088" name="TextBox 24"/>
          <p:cNvSpPr txBox="1">
            <a:spLocks noChangeArrowheads="1"/>
          </p:cNvSpPr>
          <p:nvPr/>
        </p:nvSpPr>
        <p:spPr bwMode="auto">
          <a:xfrm>
            <a:off x="1755775" y="5867400"/>
            <a:ext cx="53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200</a:t>
            </a:r>
          </a:p>
        </p:txBody>
      </p:sp>
      <p:sp>
        <p:nvSpPr>
          <p:cNvPr id="46089" name="TextBox 25"/>
          <p:cNvSpPr txBox="1">
            <a:spLocks noChangeArrowheads="1"/>
          </p:cNvSpPr>
          <p:nvPr/>
        </p:nvSpPr>
        <p:spPr bwMode="auto">
          <a:xfrm>
            <a:off x="3001963" y="213360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0.4</a:t>
            </a:r>
          </a:p>
        </p:txBody>
      </p:sp>
      <p:sp>
        <p:nvSpPr>
          <p:cNvPr id="46090" name="TextBox 27"/>
          <p:cNvSpPr txBox="1">
            <a:spLocks noChangeArrowheads="1"/>
          </p:cNvSpPr>
          <p:nvPr/>
        </p:nvSpPr>
        <p:spPr bwMode="auto">
          <a:xfrm>
            <a:off x="4373563" y="213360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0.5</a:t>
            </a:r>
          </a:p>
        </p:txBody>
      </p:sp>
      <p:sp>
        <p:nvSpPr>
          <p:cNvPr id="46091" name="TextBox 28"/>
          <p:cNvSpPr txBox="1">
            <a:spLocks noChangeArrowheads="1"/>
          </p:cNvSpPr>
          <p:nvPr/>
        </p:nvSpPr>
        <p:spPr bwMode="auto">
          <a:xfrm>
            <a:off x="5668963" y="213360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0.6</a:t>
            </a:r>
          </a:p>
        </p:txBody>
      </p:sp>
      <p:sp>
        <p:nvSpPr>
          <p:cNvPr id="46092" name="TextBox 29"/>
          <p:cNvSpPr txBox="1">
            <a:spLocks noChangeArrowheads="1"/>
          </p:cNvSpPr>
          <p:nvPr/>
        </p:nvSpPr>
        <p:spPr bwMode="auto">
          <a:xfrm>
            <a:off x="6964363" y="213360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0.7</a:t>
            </a:r>
          </a:p>
        </p:txBody>
      </p:sp>
      <p:sp>
        <p:nvSpPr>
          <p:cNvPr id="46093" name="TextBox 30"/>
          <p:cNvSpPr txBox="1">
            <a:spLocks noChangeArrowheads="1"/>
          </p:cNvSpPr>
          <p:nvPr/>
        </p:nvSpPr>
        <p:spPr bwMode="auto">
          <a:xfrm>
            <a:off x="8259763" y="2133600"/>
            <a:ext cx="47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0.8</a:t>
            </a:r>
          </a:p>
        </p:txBody>
      </p:sp>
      <p:sp>
        <p:nvSpPr>
          <p:cNvPr id="46094" name="TextBox 31"/>
          <p:cNvSpPr txBox="1">
            <a:spLocks noChangeArrowheads="1"/>
          </p:cNvSpPr>
          <p:nvPr/>
        </p:nvSpPr>
        <p:spPr bwMode="auto">
          <a:xfrm>
            <a:off x="9402764" y="2133600"/>
            <a:ext cx="1112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0.85, 0.87</a:t>
            </a:r>
          </a:p>
        </p:txBody>
      </p:sp>
      <p:pic>
        <p:nvPicPr>
          <p:cNvPr id="46095" name="Picture 19" descr="Static_Run20_Up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26" descr="Static_Run11_Upp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3962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Picture 32" descr="Static_Run7_Upp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33" descr="Static_Run22_Upp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53340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9" name="Picture 34" descr="Static_Run23_Uppe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53340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0" name="Picture 35" descr="Static_Run14_Uppe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3962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1" name="Picture 36" descr="Static_Run8_Upper.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70838"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2" name="Picture 37" descr="Static_Run15_Upper.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3962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3" name="Picture 38" descr="Static_Run10_Upper.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45275"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4" name="Picture 39" descr="Static_Run18_Upper.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57800" y="3962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5" name="Picture 40" descr="Static_Run13_Upper.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18125"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6" name="Picture 41" descr="Static_Run21_Upper.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63988" y="3962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7" name="Picture 42" descr="Static_Run17_Upper.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10025" y="2743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Straight Connector 59"/>
          <p:cNvCxnSpPr/>
          <p:nvPr/>
        </p:nvCxnSpPr>
        <p:spPr>
          <a:xfrm>
            <a:off x="5434014" y="4524375"/>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838450" y="3233738"/>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500689" y="3295650"/>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86239" y="3295650"/>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114800" y="4524375"/>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472614" y="4462463"/>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819900" y="3295650"/>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143875" y="3243263"/>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463089" y="3243263"/>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015289" y="4452938"/>
            <a:ext cx="10810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715125" y="4519613"/>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096250" y="5834063"/>
            <a:ext cx="1081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477375" y="5834063"/>
            <a:ext cx="1081088"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491663" y="5737225"/>
            <a:ext cx="768350" cy="261938"/>
          </a:xfrm>
          <a:prstGeom prst="rect">
            <a:avLst/>
          </a:prstGeom>
          <a:solidFill>
            <a:schemeClr val="accent5">
              <a:lumMod val="75000"/>
            </a:schemeClr>
          </a:solidFill>
        </p:spPr>
        <p:txBody>
          <a:bodyPr wrap="none">
            <a:spAutoFit/>
          </a:bodyPr>
          <a:lstStyle/>
          <a:p>
            <a:pPr>
              <a:defRPr/>
            </a:pPr>
            <a:r>
              <a:rPr lang="en-US" sz="1050" b="1" dirty="0">
                <a:solidFill>
                  <a:srgbClr val="FFC000"/>
                </a:solidFill>
              </a:rPr>
              <a:t>Separated</a:t>
            </a:r>
          </a:p>
        </p:txBody>
      </p:sp>
      <p:sp>
        <p:nvSpPr>
          <p:cNvPr id="45" name="TextBox 44"/>
          <p:cNvSpPr txBox="1"/>
          <p:nvPr/>
        </p:nvSpPr>
        <p:spPr>
          <a:xfrm>
            <a:off x="2928939" y="5508625"/>
            <a:ext cx="2771775" cy="368300"/>
          </a:xfrm>
          <a:prstGeom prst="rect">
            <a:avLst/>
          </a:prstGeom>
          <a:solidFill>
            <a:schemeClr val="accent5">
              <a:lumMod val="75000"/>
            </a:schemeClr>
          </a:solidFill>
        </p:spPr>
        <p:txBody>
          <a:bodyPr>
            <a:spAutoFit/>
          </a:bodyPr>
          <a:lstStyle/>
          <a:p>
            <a:pPr>
              <a:defRPr/>
            </a:pPr>
            <a:r>
              <a:rPr lang="en-US" dirty="0"/>
              <a:t>TE pressure value criterion</a:t>
            </a:r>
          </a:p>
        </p:txBody>
      </p:sp>
      <p:sp>
        <p:nvSpPr>
          <p:cNvPr id="46" name="TextBox 45"/>
          <p:cNvSpPr txBox="1"/>
          <p:nvPr/>
        </p:nvSpPr>
        <p:spPr>
          <a:xfrm>
            <a:off x="4213226" y="4354514"/>
            <a:ext cx="703263" cy="261937"/>
          </a:xfrm>
          <a:prstGeom prst="rect">
            <a:avLst/>
          </a:prstGeom>
          <a:solidFill>
            <a:schemeClr val="accent5">
              <a:lumMod val="75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47" name="TextBox 46"/>
          <p:cNvSpPr txBox="1"/>
          <p:nvPr/>
        </p:nvSpPr>
        <p:spPr>
          <a:xfrm>
            <a:off x="9491663" y="5997575"/>
            <a:ext cx="768350" cy="261938"/>
          </a:xfrm>
          <a:prstGeom prst="rect">
            <a:avLst/>
          </a:prstGeom>
          <a:solidFill>
            <a:schemeClr val="bg2">
              <a:lumMod val="50000"/>
            </a:schemeClr>
          </a:solidFill>
        </p:spPr>
        <p:txBody>
          <a:bodyPr wrap="none">
            <a:spAutoFit/>
          </a:bodyPr>
          <a:lstStyle/>
          <a:p>
            <a:pPr>
              <a:defRPr/>
            </a:pPr>
            <a:r>
              <a:rPr lang="en-US" sz="1050" b="1" dirty="0">
                <a:solidFill>
                  <a:srgbClr val="FFC000"/>
                </a:solidFill>
              </a:rPr>
              <a:t>Separated</a:t>
            </a:r>
          </a:p>
        </p:txBody>
      </p:sp>
      <p:sp>
        <p:nvSpPr>
          <p:cNvPr id="48" name="TextBox 47"/>
          <p:cNvSpPr txBox="1"/>
          <p:nvPr/>
        </p:nvSpPr>
        <p:spPr>
          <a:xfrm>
            <a:off x="2895601" y="5932489"/>
            <a:ext cx="3440113" cy="369887"/>
          </a:xfrm>
          <a:prstGeom prst="rect">
            <a:avLst/>
          </a:prstGeom>
          <a:solidFill>
            <a:schemeClr val="bg2">
              <a:lumMod val="50000"/>
            </a:schemeClr>
          </a:solidFill>
        </p:spPr>
        <p:txBody>
          <a:bodyPr>
            <a:spAutoFit/>
          </a:bodyPr>
          <a:lstStyle/>
          <a:p>
            <a:pPr>
              <a:defRPr/>
            </a:pPr>
            <a:r>
              <a:rPr lang="en-US" dirty="0"/>
              <a:t>TE pressure </a:t>
            </a:r>
            <a:r>
              <a:rPr lang="en-US" dirty="0" err="1"/>
              <a:t>aoa</a:t>
            </a:r>
            <a:r>
              <a:rPr lang="en-US" dirty="0"/>
              <a:t> variation criterion</a:t>
            </a:r>
          </a:p>
        </p:txBody>
      </p:sp>
      <p:sp>
        <p:nvSpPr>
          <p:cNvPr id="49" name="TextBox 48"/>
          <p:cNvSpPr txBox="1"/>
          <p:nvPr/>
        </p:nvSpPr>
        <p:spPr>
          <a:xfrm>
            <a:off x="4213226" y="4614864"/>
            <a:ext cx="703263" cy="261937"/>
          </a:xfrm>
          <a:prstGeom prst="rect">
            <a:avLst/>
          </a:prstGeom>
          <a:solidFill>
            <a:schemeClr val="bg2">
              <a:lumMod val="50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52" name="TextBox 51"/>
          <p:cNvSpPr txBox="1"/>
          <p:nvPr/>
        </p:nvSpPr>
        <p:spPr>
          <a:xfrm>
            <a:off x="2949575" y="3167064"/>
            <a:ext cx="704850" cy="261937"/>
          </a:xfrm>
          <a:prstGeom prst="rect">
            <a:avLst/>
          </a:prstGeom>
          <a:solidFill>
            <a:schemeClr val="accent5">
              <a:lumMod val="75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53" name="TextBox 52"/>
          <p:cNvSpPr txBox="1"/>
          <p:nvPr/>
        </p:nvSpPr>
        <p:spPr>
          <a:xfrm>
            <a:off x="2949575" y="3429000"/>
            <a:ext cx="704850" cy="261938"/>
          </a:xfrm>
          <a:prstGeom prst="rect">
            <a:avLst/>
          </a:prstGeom>
          <a:solidFill>
            <a:schemeClr val="bg2">
              <a:lumMod val="50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54" name="TextBox 53"/>
          <p:cNvSpPr txBox="1"/>
          <p:nvPr/>
        </p:nvSpPr>
        <p:spPr>
          <a:xfrm>
            <a:off x="6880226" y="3135314"/>
            <a:ext cx="703263" cy="261937"/>
          </a:xfrm>
          <a:prstGeom prst="rect">
            <a:avLst/>
          </a:prstGeom>
          <a:solidFill>
            <a:schemeClr val="accent5">
              <a:lumMod val="75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55" name="TextBox 54"/>
          <p:cNvSpPr txBox="1"/>
          <p:nvPr/>
        </p:nvSpPr>
        <p:spPr>
          <a:xfrm>
            <a:off x="6880226" y="3395664"/>
            <a:ext cx="703263" cy="261937"/>
          </a:xfrm>
          <a:prstGeom prst="rect">
            <a:avLst/>
          </a:prstGeom>
          <a:solidFill>
            <a:schemeClr val="bg2">
              <a:lumMod val="50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56" name="TextBox 55"/>
          <p:cNvSpPr txBox="1"/>
          <p:nvPr/>
        </p:nvSpPr>
        <p:spPr>
          <a:xfrm>
            <a:off x="5584826" y="3146425"/>
            <a:ext cx="703263" cy="261938"/>
          </a:xfrm>
          <a:prstGeom prst="rect">
            <a:avLst/>
          </a:prstGeom>
          <a:solidFill>
            <a:schemeClr val="accent5">
              <a:lumMod val="75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57" name="TextBox 56"/>
          <p:cNvSpPr txBox="1"/>
          <p:nvPr/>
        </p:nvSpPr>
        <p:spPr>
          <a:xfrm>
            <a:off x="5584826" y="3406775"/>
            <a:ext cx="703263" cy="261938"/>
          </a:xfrm>
          <a:prstGeom prst="rect">
            <a:avLst/>
          </a:prstGeom>
          <a:solidFill>
            <a:schemeClr val="bg2">
              <a:lumMod val="50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58" name="TextBox 57"/>
          <p:cNvSpPr txBox="1"/>
          <p:nvPr/>
        </p:nvSpPr>
        <p:spPr>
          <a:xfrm>
            <a:off x="4289426" y="3113089"/>
            <a:ext cx="703263" cy="261937"/>
          </a:xfrm>
          <a:prstGeom prst="rect">
            <a:avLst/>
          </a:prstGeom>
          <a:solidFill>
            <a:schemeClr val="accent5">
              <a:lumMod val="75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59" name="TextBox 58"/>
          <p:cNvSpPr txBox="1"/>
          <p:nvPr/>
        </p:nvSpPr>
        <p:spPr>
          <a:xfrm>
            <a:off x="4289426" y="3375025"/>
            <a:ext cx="703263" cy="261938"/>
          </a:xfrm>
          <a:prstGeom prst="rect">
            <a:avLst/>
          </a:prstGeom>
          <a:solidFill>
            <a:schemeClr val="bg2">
              <a:lumMod val="50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61" name="TextBox 60"/>
          <p:cNvSpPr txBox="1"/>
          <p:nvPr/>
        </p:nvSpPr>
        <p:spPr>
          <a:xfrm>
            <a:off x="5551488" y="4365625"/>
            <a:ext cx="704850" cy="261938"/>
          </a:xfrm>
          <a:prstGeom prst="rect">
            <a:avLst/>
          </a:prstGeom>
          <a:solidFill>
            <a:schemeClr val="accent5">
              <a:lumMod val="75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62" name="TextBox 61"/>
          <p:cNvSpPr txBox="1"/>
          <p:nvPr/>
        </p:nvSpPr>
        <p:spPr>
          <a:xfrm>
            <a:off x="5551488" y="4625975"/>
            <a:ext cx="704850" cy="261938"/>
          </a:xfrm>
          <a:prstGeom prst="rect">
            <a:avLst/>
          </a:prstGeom>
          <a:solidFill>
            <a:schemeClr val="bg2">
              <a:lumMod val="50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75" name="TextBox 74"/>
          <p:cNvSpPr txBox="1"/>
          <p:nvPr/>
        </p:nvSpPr>
        <p:spPr>
          <a:xfrm>
            <a:off x="6792913" y="4343400"/>
            <a:ext cx="703262" cy="261938"/>
          </a:xfrm>
          <a:prstGeom prst="rect">
            <a:avLst/>
          </a:prstGeom>
          <a:solidFill>
            <a:schemeClr val="accent5">
              <a:lumMod val="75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76" name="TextBox 75"/>
          <p:cNvSpPr txBox="1"/>
          <p:nvPr/>
        </p:nvSpPr>
        <p:spPr>
          <a:xfrm>
            <a:off x="6792913" y="4605338"/>
            <a:ext cx="703262" cy="260350"/>
          </a:xfrm>
          <a:prstGeom prst="rect">
            <a:avLst/>
          </a:prstGeom>
          <a:solidFill>
            <a:schemeClr val="bg2">
              <a:lumMod val="50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77" name="TextBox 76"/>
          <p:cNvSpPr txBox="1"/>
          <p:nvPr/>
        </p:nvSpPr>
        <p:spPr>
          <a:xfrm>
            <a:off x="8196263" y="3135314"/>
            <a:ext cx="704850" cy="261937"/>
          </a:xfrm>
          <a:prstGeom prst="rect">
            <a:avLst/>
          </a:prstGeom>
          <a:solidFill>
            <a:schemeClr val="accent5">
              <a:lumMod val="75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78" name="TextBox 77"/>
          <p:cNvSpPr txBox="1"/>
          <p:nvPr/>
        </p:nvSpPr>
        <p:spPr>
          <a:xfrm>
            <a:off x="8196263" y="3395664"/>
            <a:ext cx="704850" cy="261937"/>
          </a:xfrm>
          <a:prstGeom prst="rect">
            <a:avLst/>
          </a:prstGeom>
          <a:solidFill>
            <a:schemeClr val="bg2">
              <a:lumMod val="50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81" name="TextBox 80"/>
          <p:cNvSpPr txBox="1"/>
          <p:nvPr/>
        </p:nvSpPr>
        <p:spPr>
          <a:xfrm>
            <a:off x="8077200" y="4614864"/>
            <a:ext cx="768350" cy="261937"/>
          </a:xfrm>
          <a:prstGeom prst="rect">
            <a:avLst/>
          </a:prstGeom>
          <a:solidFill>
            <a:schemeClr val="bg2">
              <a:lumMod val="50000"/>
            </a:schemeClr>
          </a:solidFill>
        </p:spPr>
        <p:txBody>
          <a:bodyPr wrap="none">
            <a:spAutoFit/>
          </a:bodyPr>
          <a:lstStyle/>
          <a:p>
            <a:pPr>
              <a:defRPr/>
            </a:pPr>
            <a:r>
              <a:rPr lang="en-US" sz="1050" b="1" dirty="0">
                <a:solidFill>
                  <a:srgbClr val="FFC000"/>
                </a:solidFill>
              </a:rPr>
              <a:t>Separated</a:t>
            </a:r>
          </a:p>
        </p:txBody>
      </p:sp>
      <p:sp>
        <p:nvSpPr>
          <p:cNvPr id="82" name="TextBox 81"/>
          <p:cNvSpPr txBox="1"/>
          <p:nvPr/>
        </p:nvSpPr>
        <p:spPr>
          <a:xfrm>
            <a:off x="8088313" y="4354514"/>
            <a:ext cx="703262" cy="261937"/>
          </a:xfrm>
          <a:prstGeom prst="rect">
            <a:avLst/>
          </a:prstGeom>
          <a:solidFill>
            <a:schemeClr val="accent5">
              <a:lumMod val="75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83" name="TextBox 82"/>
          <p:cNvSpPr txBox="1"/>
          <p:nvPr/>
        </p:nvSpPr>
        <p:spPr>
          <a:xfrm>
            <a:off x="8153400" y="6008689"/>
            <a:ext cx="768350" cy="261937"/>
          </a:xfrm>
          <a:prstGeom prst="rect">
            <a:avLst/>
          </a:prstGeom>
          <a:solidFill>
            <a:schemeClr val="bg2">
              <a:lumMod val="50000"/>
            </a:schemeClr>
          </a:solidFill>
        </p:spPr>
        <p:txBody>
          <a:bodyPr wrap="none">
            <a:spAutoFit/>
          </a:bodyPr>
          <a:lstStyle/>
          <a:p>
            <a:pPr>
              <a:defRPr/>
            </a:pPr>
            <a:r>
              <a:rPr lang="en-US" sz="1050" b="1" dirty="0">
                <a:solidFill>
                  <a:srgbClr val="FFC000"/>
                </a:solidFill>
              </a:rPr>
              <a:t>Separated</a:t>
            </a:r>
          </a:p>
        </p:txBody>
      </p:sp>
      <p:sp>
        <p:nvSpPr>
          <p:cNvPr id="84" name="TextBox 83"/>
          <p:cNvSpPr txBox="1"/>
          <p:nvPr/>
        </p:nvSpPr>
        <p:spPr>
          <a:xfrm>
            <a:off x="8164513" y="5748338"/>
            <a:ext cx="703262" cy="260350"/>
          </a:xfrm>
          <a:prstGeom prst="rect">
            <a:avLst/>
          </a:prstGeom>
          <a:solidFill>
            <a:schemeClr val="accent5">
              <a:lumMod val="75000"/>
            </a:schemeClr>
          </a:solidFill>
        </p:spPr>
        <p:txBody>
          <a:bodyPr wrap="none">
            <a:spAutoFit/>
          </a:bodyPr>
          <a:lstStyle/>
          <a:p>
            <a:pPr>
              <a:defRPr/>
            </a:pPr>
            <a:r>
              <a:rPr lang="en-US" sz="1050" b="1" dirty="0">
                <a:solidFill>
                  <a:schemeClr val="tx2">
                    <a:lumMod val="40000"/>
                    <a:lumOff val="60000"/>
                  </a:schemeClr>
                </a:solidFill>
              </a:rPr>
              <a:t>Attached</a:t>
            </a:r>
          </a:p>
        </p:txBody>
      </p:sp>
      <p:sp>
        <p:nvSpPr>
          <p:cNvPr id="85" name="TextBox 84"/>
          <p:cNvSpPr txBox="1"/>
          <p:nvPr/>
        </p:nvSpPr>
        <p:spPr>
          <a:xfrm>
            <a:off x="9536113" y="3146425"/>
            <a:ext cx="768350" cy="261938"/>
          </a:xfrm>
          <a:prstGeom prst="rect">
            <a:avLst/>
          </a:prstGeom>
          <a:solidFill>
            <a:schemeClr val="accent5">
              <a:lumMod val="75000"/>
            </a:schemeClr>
          </a:solidFill>
        </p:spPr>
        <p:txBody>
          <a:bodyPr wrap="none">
            <a:spAutoFit/>
          </a:bodyPr>
          <a:lstStyle/>
          <a:p>
            <a:pPr>
              <a:defRPr/>
            </a:pPr>
            <a:r>
              <a:rPr lang="en-US" sz="1050" b="1" dirty="0">
                <a:solidFill>
                  <a:srgbClr val="FFC000"/>
                </a:solidFill>
              </a:rPr>
              <a:t>Separated</a:t>
            </a:r>
          </a:p>
        </p:txBody>
      </p:sp>
      <p:sp>
        <p:nvSpPr>
          <p:cNvPr id="86" name="TextBox 85"/>
          <p:cNvSpPr txBox="1"/>
          <p:nvPr/>
        </p:nvSpPr>
        <p:spPr>
          <a:xfrm>
            <a:off x="9536113" y="3406775"/>
            <a:ext cx="768350" cy="261938"/>
          </a:xfrm>
          <a:prstGeom prst="rect">
            <a:avLst/>
          </a:prstGeom>
          <a:solidFill>
            <a:schemeClr val="bg2">
              <a:lumMod val="50000"/>
            </a:schemeClr>
          </a:solidFill>
        </p:spPr>
        <p:txBody>
          <a:bodyPr wrap="none">
            <a:spAutoFit/>
          </a:bodyPr>
          <a:lstStyle/>
          <a:p>
            <a:pPr>
              <a:defRPr/>
            </a:pPr>
            <a:r>
              <a:rPr lang="en-US" sz="1050" b="1" dirty="0">
                <a:solidFill>
                  <a:srgbClr val="FFC000"/>
                </a:solidFill>
              </a:rPr>
              <a:t>Separated</a:t>
            </a:r>
          </a:p>
        </p:txBody>
      </p:sp>
      <p:sp>
        <p:nvSpPr>
          <p:cNvPr id="87" name="TextBox 86"/>
          <p:cNvSpPr txBox="1"/>
          <p:nvPr/>
        </p:nvSpPr>
        <p:spPr>
          <a:xfrm>
            <a:off x="9502775" y="4321175"/>
            <a:ext cx="768350" cy="261938"/>
          </a:xfrm>
          <a:prstGeom prst="rect">
            <a:avLst/>
          </a:prstGeom>
          <a:solidFill>
            <a:schemeClr val="accent5">
              <a:lumMod val="75000"/>
            </a:schemeClr>
          </a:solidFill>
        </p:spPr>
        <p:txBody>
          <a:bodyPr wrap="none">
            <a:spAutoFit/>
          </a:bodyPr>
          <a:lstStyle/>
          <a:p>
            <a:pPr>
              <a:defRPr/>
            </a:pPr>
            <a:r>
              <a:rPr lang="en-US" sz="1050" b="1" dirty="0">
                <a:solidFill>
                  <a:srgbClr val="FFC000"/>
                </a:solidFill>
              </a:rPr>
              <a:t>Separated</a:t>
            </a:r>
          </a:p>
        </p:txBody>
      </p:sp>
      <p:sp>
        <p:nvSpPr>
          <p:cNvPr id="88" name="TextBox 87"/>
          <p:cNvSpPr txBox="1"/>
          <p:nvPr/>
        </p:nvSpPr>
        <p:spPr>
          <a:xfrm>
            <a:off x="9502775" y="4583114"/>
            <a:ext cx="768350" cy="261937"/>
          </a:xfrm>
          <a:prstGeom prst="rect">
            <a:avLst/>
          </a:prstGeom>
          <a:solidFill>
            <a:schemeClr val="bg2">
              <a:lumMod val="50000"/>
            </a:schemeClr>
          </a:solidFill>
        </p:spPr>
        <p:txBody>
          <a:bodyPr wrap="none">
            <a:spAutoFit/>
          </a:bodyPr>
          <a:lstStyle/>
          <a:p>
            <a:pPr>
              <a:defRPr/>
            </a:pPr>
            <a:r>
              <a:rPr lang="en-US" sz="1050" b="1" dirty="0">
                <a:solidFill>
                  <a:srgbClr val="FFC000"/>
                </a:solidFill>
              </a:rPr>
              <a:t>Separated</a:t>
            </a:r>
          </a:p>
        </p:txBody>
      </p:sp>
    </p:spTree>
    <p:extLst>
      <p:ext uri="{BB962C8B-B14F-4D97-AF65-F5344CB8AC3E}">
        <p14:creationId xmlns:p14="http://schemas.microsoft.com/office/powerpoint/2010/main" val="760947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NACA 0012 CFD results</a:t>
            </a:r>
            <a:endParaRPr lang="en-US" dirty="0"/>
          </a:p>
        </p:txBody>
      </p:sp>
      <p:sp>
        <p:nvSpPr>
          <p:cNvPr id="3" name="Content Placeholder 2"/>
          <p:cNvSpPr>
            <a:spLocks noGrp="1"/>
          </p:cNvSpPr>
          <p:nvPr>
            <p:ph idx="1"/>
          </p:nvPr>
        </p:nvSpPr>
        <p:spPr>
          <a:xfrm>
            <a:off x="838200" y="1825625"/>
            <a:ext cx="4824470" cy="4351338"/>
          </a:xfrm>
        </p:spPr>
        <p:txBody>
          <a:bodyPr/>
          <a:lstStyle/>
          <a:p>
            <a:r>
              <a:rPr lang="en-US" dirty="0" smtClean="0"/>
              <a:t>Results show clear trends in stability with angle of attack.</a:t>
            </a:r>
          </a:p>
          <a:p>
            <a:r>
              <a:rPr lang="en-US" dirty="0" smtClean="0"/>
              <a:t>Working on skin friction and pressure coefficient plots as functions of AOA.</a:t>
            </a:r>
            <a:endParaRPr lang="en-US" dirty="0"/>
          </a:p>
        </p:txBody>
      </p:sp>
      <p:pic>
        <p:nvPicPr>
          <p:cNvPr id="4" name="Picture 3"/>
          <p:cNvPicPr>
            <a:picLocks noChangeAspect="1"/>
          </p:cNvPicPr>
          <p:nvPr/>
        </p:nvPicPr>
        <p:blipFill>
          <a:blip r:embed="rId2"/>
          <a:stretch>
            <a:fillRect/>
          </a:stretch>
        </p:blipFill>
        <p:spPr>
          <a:xfrm>
            <a:off x="6096000" y="1825625"/>
            <a:ext cx="5728771" cy="4814988"/>
          </a:xfrm>
          <a:prstGeom prst="rect">
            <a:avLst/>
          </a:prstGeom>
        </p:spPr>
      </p:pic>
    </p:spTree>
    <p:extLst>
      <p:ext uri="{BB962C8B-B14F-4D97-AF65-F5344CB8AC3E}">
        <p14:creationId xmlns:p14="http://schemas.microsoft.com/office/powerpoint/2010/main" val="1462208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 Supercritical Wing</a:t>
            </a:r>
            <a:endParaRPr lang="en-US" dirty="0"/>
          </a:p>
        </p:txBody>
      </p:sp>
      <p:sp>
        <p:nvSpPr>
          <p:cNvPr id="3" name="Content Placeholder 2"/>
          <p:cNvSpPr>
            <a:spLocks noGrp="1"/>
          </p:cNvSpPr>
          <p:nvPr>
            <p:ph idx="1"/>
          </p:nvPr>
        </p:nvSpPr>
        <p:spPr/>
        <p:txBody>
          <a:bodyPr/>
          <a:lstStyle/>
          <a:p>
            <a:pPr marL="285750" indent="-285750"/>
            <a:r>
              <a:rPr lang="en-US" dirty="0" smtClean="0"/>
              <a:t>AePW-1: BSCW analysis at Mach 0.85, </a:t>
            </a:r>
            <a:r>
              <a:rPr lang="en-US" dirty="0" err="1" smtClean="0"/>
              <a:t>AoA</a:t>
            </a:r>
            <a:r>
              <a:rPr lang="en-US" dirty="0" smtClean="0"/>
              <a:t> = 5deg</a:t>
            </a:r>
          </a:p>
          <a:p>
            <a:pPr marL="285750" indent="-285750"/>
            <a:r>
              <a:rPr lang="en-US" dirty="0" smtClean="0"/>
              <a:t>AePW-2: BSCW analysis at</a:t>
            </a:r>
          </a:p>
          <a:p>
            <a:pPr marL="742950" lvl="1" indent="-285750"/>
            <a:r>
              <a:rPr lang="en-US" dirty="0" smtClean="0"/>
              <a:t>Mach 0.7, </a:t>
            </a:r>
            <a:r>
              <a:rPr lang="en-US" dirty="0" err="1" smtClean="0"/>
              <a:t>AoA</a:t>
            </a:r>
            <a:r>
              <a:rPr lang="en-US" dirty="0" smtClean="0"/>
              <a:t> = 3 </a:t>
            </a:r>
            <a:r>
              <a:rPr lang="en-US" dirty="0" err="1" smtClean="0"/>
              <a:t>deg</a:t>
            </a:r>
            <a:endParaRPr lang="en-US" dirty="0" smtClean="0"/>
          </a:p>
          <a:p>
            <a:pPr marL="742950" lvl="1" indent="-285750"/>
            <a:r>
              <a:rPr lang="en-US" dirty="0" smtClean="0"/>
              <a:t>Mach 0.74, </a:t>
            </a:r>
            <a:r>
              <a:rPr lang="en-US" dirty="0" err="1" smtClean="0"/>
              <a:t>AoA</a:t>
            </a:r>
            <a:r>
              <a:rPr lang="en-US" dirty="0" smtClean="0"/>
              <a:t> = 0 </a:t>
            </a:r>
            <a:r>
              <a:rPr lang="en-US" dirty="0" err="1" smtClean="0"/>
              <a:t>deg</a:t>
            </a:r>
            <a:endParaRPr lang="en-US" dirty="0" smtClean="0"/>
          </a:p>
          <a:p>
            <a:pPr marL="742950" lvl="1" indent="-285750"/>
            <a:r>
              <a:rPr lang="en-US" dirty="0" smtClean="0"/>
              <a:t>Mach 0.85, </a:t>
            </a:r>
            <a:r>
              <a:rPr lang="en-US" dirty="0" err="1" smtClean="0"/>
              <a:t>AoA</a:t>
            </a:r>
            <a:r>
              <a:rPr lang="en-US" dirty="0" smtClean="0"/>
              <a:t> = 5deg</a:t>
            </a:r>
          </a:p>
          <a:p>
            <a:pPr marL="742950" lvl="1" indent="-285750"/>
            <a:endParaRPr lang="en-US" dirty="0" smtClean="0"/>
          </a:p>
          <a:p>
            <a:pPr marL="285750" indent="-285750"/>
            <a:r>
              <a:rPr lang="en-US" dirty="0" smtClean="0"/>
              <a:t>Current FUN3D BSCW analysis at Mach 0.80 and </a:t>
            </a:r>
            <a:r>
              <a:rPr lang="en-US" dirty="0" err="1" smtClean="0"/>
              <a:t>AoA</a:t>
            </a:r>
            <a:r>
              <a:rPr lang="en-US" dirty="0" smtClean="0"/>
              <a:t> = 5deg</a:t>
            </a:r>
          </a:p>
          <a:p>
            <a:endParaRPr lang="en-US" dirty="0"/>
          </a:p>
        </p:txBody>
      </p:sp>
    </p:spTree>
    <p:extLst>
      <p:ext uri="{BB962C8B-B14F-4D97-AF65-F5344CB8AC3E}">
        <p14:creationId xmlns:p14="http://schemas.microsoft.com/office/powerpoint/2010/main" val="3540171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405" y="-116756"/>
            <a:ext cx="12449060" cy="1325563"/>
          </a:xfrm>
        </p:spPr>
        <p:txBody>
          <a:bodyPr>
            <a:normAutofit/>
          </a:bodyPr>
          <a:lstStyle/>
          <a:p>
            <a:r>
              <a:rPr lang="en-US" sz="3600" dirty="0" smtClean="0"/>
              <a:t>Mach 0.80</a:t>
            </a:r>
            <a:br>
              <a:rPr lang="en-US" sz="3600" dirty="0" smtClean="0"/>
            </a:br>
            <a:r>
              <a:rPr lang="en-US" sz="3600" dirty="0" smtClean="0"/>
              <a:t>Medium Grid RANS+SA Analysis:  60% span station</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935" y="2435387"/>
            <a:ext cx="4889143"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637" y="2419832"/>
            <a:ext cx="4986706" cy="4438168"/>
          </a:xfrm>
          <a:prstGeom prst="rect">
            <a:avLst/>
          </a:prstGeom>
        </p:spPr>
      </p:pic>
      <p:sp>
        <p:nvSpPr>
          <p:cNvPr id="6" name="TextBox 5"/>
          <p:cNvSpPr txBox="1"/>
          <p:nvPr/>
        </p:nvSpPr>
        <p:spPr>
          <a:xfrm>
            <a:off x="372737" y="1208807"/>
            <a:ext cx="11446525" cy="923330"/>
          </a:xfrm>
          <a:prstGeom prst="rect">
            <a:avLst/>
          </a:prstGeom>
          <a:noFill/>
        </p:spPr>
        <p:txBody>
          <a:bodyPr wrap="square" rtlCol="0">
            <a:spAutoFit/>
          </a:bodyPr>
          <a:lstStyle/>
          <a:p>
            <a:r>
              <a:rPr lang="en-US" dirty="0" smtClean="0"/>
              <a:t>At this span station, separation is indicated at 4.5 </a:t>
            </a:r>
            <a:r>
              <a:rPr lang="en-US" dirty="0" err="1" smtClean="0"/>
              <a:t>degs</a:t>
            </a:r>
            <a:r>
              <a:rPr lang="en-US" dirty="0" smtClean="0"/>
              <a:t> and above based on skin friction coefficient &lt; 0 and reversal of shock travel (i.e., the shock position moves aft with increasing angle of attack until separation onset.  Beyond this angle of attack, further increases in angle of attack result in the shock moving forward.)</a:t>
            </a:r>
            <a:endParaRPr lang="en-US" dirty="0"/>
          </a:p>
        </p:txBody>
      </p:sp>
    </p:spTree>
    <p:extLst>
      <p:ext uri="{BB962C8B-B14F-4D97-AF65-F5344CB8AC3E}">
        <p14:creationId xmlns:p14="http://schemas.microsoft.com/office/powerpoint/2010/main" val="3481732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5F2B0EB-A98F-1346-BAEE-BDE2814247C6}"/>
              </a:ext>
            </a:extLst>
          </p:cNvPr>
          <p:cNvSpPr txBox="1"/>
          <p:nvPr/>
        </p:nvSpPr>
        <p:spPr>
          <a:xfrm>
            <a:off x="1009966" y="330542"/>
            <a:ext cx="9937657" cy="523220"/>
          </a:xfrm>
          <a:prstGeom prst="rect">
            <a:avLst/>
          </a:prstGeom>
          <a:noFill/>
        </p:spPr>
        <p:txBody>
          <a:bodyPr wrap="none" rtlCol="0">
            <a:spAutoFit/>
          </a:bodyPr>
          <a:lstStyle/>
          <a:p>
            <a:r>
              <a:rPr lang="en-US" sz="2800" dirty="0"/>
              <a:t>Benchmark </a:t>
            </a:r>
            <a:r>
              <a:rPr lang="en-US" sz="2800" dirty="0" err="1"/>
              <a:t>SuperCritical</a:t>
            </a:r>
            <a:r>
              <a:rPr lang="en-US" sz="2800" dirty="0"/>
              <a:t> Wing (BSCW) Study, Mach 0.8, </a:t>
            </a:r>
            <a:r>
              <a:rPr lang="en-US" sz="2800" dirty="0" err="1"/>
              <a:t>AoA</a:t>
            </a:r>
            <a:r>
              <a:rPr lang="en-US" sz="2800" dirty="0"/>
              <a:t> = 5deg</a:t>
            </a:r>
          </a:p>
        </p:txBody>
      </p:sp>
    </p:spTree>
    <p:extLst>
      <p:ext uri="{BB962C8B-B14F-4D97-AF65-F5344CB8AC3E}">
        <p14:creationId xmlns:p14="http://schemas.microsoft.com/office/powerpoint/2010/main" val="10002056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156A64C-B06D-434C-8500-F7FE024D4445}"/>
              </a:ext>
            </a:extLst>
          </p:cNvPr>
          <p:cNvPicPr>
            <a:picLocks noChangeAspect="1"/>
          </p:cNvPicPr>
          <p:nvPr/>
        </p:nvPicPr>
        <p:blipFill>
          <a:blip r:embed="rId2"/>
          <a:srcRect/>
          <a:stretch/>
        </p:blipFill>
        <p:spPr>
          <a:xfrm>
            <a:off x="473622" y="2069159"/>
            <a:ext cx="3361594" cy="2994660"/>
          </a:xfrm>
          <a:prstGeom prst="rect">
            <a:avLst/>
          </a:prstGeom>
          <a:ln>
            <a:solidFill>
              <a:schemeClr val="tx1"/>
            </a:solidFill>
          </a:ln>
        </p:spPr>
      </p:pic>
      <p:sp>
        <p:nvSpPr>
          <p:cNvPr id="13" name="TextBox 12">
            <a:extLst>
              <a:ext uri="{FF2B5EF4-FFF2-40B4-BE49-F238E27FC236}">
                <a16:creationId xmlns:a16="http://schemas.microsoft.com/office/drawing/2014/main" xmlns="" id="{0F7B6FC5-138D-844D-8742-FD8306379057}"/>
              </a:ext>
            </a:extLst>
          </p:cNvPr>
          <p:cNvSpPr txBox="1"/>
          <p:nvPr/>
        </p:nvSpPr>
        <p:spPr>
          <a:xfrm>
            <a:off x="1228148" y="1884493"/>
            <a:ext cx="1955215" cy="369332"/>
          </a:xfrm>
          <a:prstGeom prst="rect">
            <a:avLst/>
          </a:prstGeom>
          <a:solidFill>
            <a:schemeClr val="bg1"/>
          </a:solidFill>
          <a:ln>
            <a:solidFill>
              <a:schemeClr val="tx1"/>
            </a:solidFill>
          </a:ln>
        </p:spPr>
        <p:txBody>
          <a:bodyPr wrap="none" rtlCol="0">
            <a:spAutoFit/>
          </a:bodyPr>
          <a:lstStyle/>
          <a:p>
            <a:r>
              <a:rPr lang="en-US" dirty="0" err="1"/>
              <a:t>AePW</a:t>
            </a:r>
            <a:r>
              <a:rPr lang="en-US" dirty="0"/>
              <a:t> Coarse (3M)</a:t>
            </a:r>
          </a:p>
        </p:txBody>
      </p:sp>
      <p:pic>
        <p:nvPicPr>
          <p:cNvPr id="14" name="Picture 13">
            <a:extLst>
              <a:ext uri="{FF2B5EF4-FFF2-40B4-BE49-F238E27FC236}">
                <a16:creationId xmlns:a16="http://schemas.microsoft.com/office/drawing/2014/main" xmlns="" id="{41C41048-4BEA-C044-A1AA-73469686ACF2}"/>
              </a:ext>
            </a:extLst>
          </p:cNvPr>
          <p:cNvPicPr>
            <a:picLocks noChangeAspect="1"/>
          </p:cNvPicPr>
          <p:nvPr/>
        </p:nvPicPr>
        <p:blipFill>
          <a:blip r:embed="rId3"/>
          <a:srcRect/>
          <a:stretch/>
        </p:blipFill>
        <p:spPr>
          <a:xfrm>
            <a:off x="4415203" y="2069159"/>
            <a:ext cx="3361594" cy="2994660"/>
          </a:xfrm>
          <a:prstGeom prst="rect">
            <a:avLst/>
          </a:prstGeom>
          <a:ln>
            <a:solidFill>
              <a:schemeClr val="tx1"/>
            </a:solidFill>
          </a:ln>
        </p:spPr>
      </p:pic>
      <p:sp>
        <p:nvSpPr>
          <p:cNvPr id="15" name="TextBox 14">
            <a:extLst>
              <a:ext uri="{FF2B5EF4-FFF2-40B4-BE49-F238E27FC236}">
                <a16:creationId xmlns:a16="http://schemas.microsoft.com/office/drawing/2014/main" xmlns="" id="{9FB2501C-B2F0-064F-879A-DF8F77BA4AE5}"/>
              </a:ext>
            </a:extLst>
          </p:cNvPr>
          <p:cNvSpPr txBox="1"/>
          <p:nvPr/>
        </p:nvSpPr>
        <p:spPr>
          <a:xfrm>
            <a:off x="5040262" y="1884493"/>
            <a:ext cx="2111475" cy="369332"/>
          </a:xfrm>
          <a:prstGeom prst="rect">
            <a:avLst/>
          </a:prstGeom>
          <a:solidFill>
            <a:schemeClr val="bg1"/>
          </a:solidFill>
          <a:ln>
            <a:solidFill>
              <a:schemeClr val="tx1"/>
            </a:solidFill>
          </a:ln>
        </p:spPr>
        <p:txBody>
          <a:bodyPr wrap="none" rtlCol="0">
            <a:spAutoFit/>
          </a:bodyPr>
          <a:lstStyle/>
          <a:p>
            <a:r>
              <a:rPr lang="en-US" dirty="0" err="1"/>
              <a:t>AePW</a:t>
            </a:r>
            <a:r>
              <a:rPr lang="en-US" dirty="0"/>
              <a:t> Medium (9M)</a:t>
            </a:r>
          </a:p>
        </p:txBody>
      </p:sp>
      <p:pic>
        <p:nvPicPr>
          <p:cNvPr id="16" name="Picture 15">
            <a:extLst>
              <a:ext uri="{FF2B5EF4-FFF2-40B4-BE49-F238E27FC236}">
                <a16:creationId xmlns:a16="http://schemas.microsoft.com/office/drawing/2014/main" xmlns="" id="{F9060088-BCFC-ED44-ADAB-81DA5DEDEEF7}"/>
              </a:ext>
            </a:extLst>
          </p:cNvPr>
          <p:cNvPicPr>
            <a:picLocks noChangeAspect="1"/>
          </p:cNvPicPr>
          <p:nvPr/>
        </p:nvPicPr>
        <p:blipFill>
          <a:blip r:embed="rId4"/>
          <a:srcRect/>
          <a:stretch/>
        </p:blipFill>
        <p:spPr>
          <a:xfrm>
            <a:off x="8344776" y="2072499"/>
            <a:ext cx="3361594" cy="2994660"/>
          </a:xfrm>
          <a:prstGeom prst="rect">
            <a:avLst/>
          </a:prstGeom>
          <a:ln>
            <a:solidFill>
              <a:schemeClr val="tx1"/>
            </a:solidFill>
          </a:ln>
        </p:spPr>
      </p:pic>
      <p:sp>
        <p:nvSpPr>
          <p:cNvPr id="17" name="TextBox 16">
            <a:extLst>
              <a:ext uri="{FF2B5EF4-FFF2-40B4-BE49-F238E27FC236}">
                <a16:creationId xmlns:a16="http://schemas.microsoft.com/office/drawing/2014/main" xmlns="" id="{CD413106-3BC7-DB48-AF90-544F176C3AD7}"/>
              </a:ext>
            </a:extLst>
          </p:cNvPr>
          <p:cNvSpPr txBox="1"/>
          <p:nvPr/>
        </p:nvSpPr>
        <p:spPr>
          <a:xfrm>
            <a:off x="9132902" y="1884493"/>
            <a:ext cx="1830950" cy="369332"/>
          </a:xfrm>
          <a:prstGeom prst="rect">
            <a:avLst/>
          </a:prstGeom>
          <a:solidFill>
            <a:schemeClr val="bg1"/>
          </a:solidFill>
          <a:ln>
            <a:solidFill>
              <a:schemeClr val="tx1"/>
            </a:solidFill>
          </a:ln>
        </p:spPr>
        <p:txBody>
          <a:bodyPr wrap="none" rtlCol="0">
            <a:spAutoFit/>
          </a:bodyPr>
          <a:lstStyle/>
          <a:p>
            <a:r>
              <a:rPr lang="en-US" dirty="0" err="1"/>
              <a:t>AePW</a:t>
            </a:r>
            <a:r>
              <a:rPr lang="en-US" dirty="0"/>
              <a:t> Fine (27M)</a:t>
            </a:r>
          </a:p>
        </p:txBody>
      </p:sp>
      <p:sp>
        <p:nvSpPr>
          <p:cNvPr id="19" name="TextBox 18">
            <a:extLst>
              <a:ext uri="{FF2B5EF4-FFF2-40B4-BE49-F238E27FC236}">
                <a16:creationId xmlns:a16="http://schemas.microsoft.com/office/drawing/2014/main" xmlns="" id="{DEA2D49E-C0B9-DA48-A88C-1796FF380595}"/>
              </a:ext>
            </a:extLst>
          </p:cNvPr>
          <p:cNvSpPr txBox="1"/>
          <p:nvPr/>
        </p:nvSpPr>
        <p:spPr>
          <a:xfrm>
            <a:off x="2736576" y="134115"/>
            <a:ext cx="7899407" cy="400110"/>
          </a:xfrm>
          <a:prstGeom prst="rect">
            <a:avLst/>
          </a:prstGeom>
          <a:noFill/>
        </p:spPr>
        <p:txBody>
          <a:bodyPr wrap="none" rtlCol="0">
            <a:spAutoFit/>
          </a:bodyPr>
          <a:lstStyle/>
          <a:p>
            <a:r>
              <a:rPr lang="en-US" sz="2000" dirty="0"/>
              <a:t>FUN3D BSCW analysis at Mach 0.80 and </a:t>
            </a:r>
            <a:r>
              <a:rPr lang="en-US" sz="2000" dirty="0" err="1"/>
              <a:t>AoA</a:t>
            </a:r>
            <a:r>
              <a:rPr lang="en-US" sz="2000" dirty="0"/>
              <a:t> = 5deg, SA turbulence model</a:t>
            </a:r>
          </a:p>
        </p:txBody>
      </p:sp>
    </p:spTree>
    <p:extLst>
      <p:ext uri="{BB962C8B-B14F-4D97-AF65-F5344CB8AC3E}">
        <p14:creationId xmlns:p14="http://schemas.microsoft.com/office/powerpoint/2010/main" val="47396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2F803D6-617C-DF42-82FB-7CEEF6BB245F}"/>
              </a:ext>
            </a:extLst>
          </p:cNvPr>
          <p:cNvPicPr>
            <a:picLocks noChangeAspect="1"/>
          </p:cNvPicPr>
          <p:nvPr/>
        </p:nvPicPr>
        <p:blipFill>
          <a:blip r:embed="rId2"/>
          <a:stretch>
            <a:fillRect/>
          </a:stretch>
        </p:blipFill>
        <p:spPr>
          <a:xfrm>
            <a:off x="0" y="1213171"/>
            <a:ext cx="2925572" cy="2595372"/>
          </a:xfrm>
          <a:prstGeom prst="rect">
            <a:avLst/>
          </a:prstGeom>
          <a:ln>
            <a:solidFill>
              <a:schemeClr val="accent1"/>
            </a:solidFill>
          </a:ln>
        </p:spPr>
      </p:pic>
      <p:pic>
        <p:nvPicPr>
          <p:cNvPr id="9" name="Picture 8">
            <a:extLst>
              <a:ext uri="{FF2B5EF4-FFF2-40B4-BE49-F238E27FC236}">
                <a16:creationId xmlns:a16="http://schemas.microsoft.com/office/drawing/2014/main" xmlns="" id="{F3464BD1-E68F-4240-97EB-78FD1DE152F2}"/>
              </a:ext>
            </a:extLst>
          </p:cNvPr>
          <p:cNvPicPr>
            <a:picLocks noChangeAspect="1"/>
          </p:cNvPicPr>
          <p:nvPr/>
        </p:nvPicPr>
        <p:blipFill>
          <a:blip r:embed="rId3"/>
          <a:srcRect/>
          <a:stretch/>
        </p:blipFill>
        <p:spPr>
          <a:xfrm>
            <a:off x="6109761" y="4235788"/>
            <a:ext cx="2924937" cy="2583238"/>
          </a:xfrm>
          <a:prstGeom prst="rect">
            <a:avLst/>
          </a:prstGeom>
          <a:ln>
            <a:solidFill>
              <a:schemeClr val="accent1"/>
            </a:solidFill>
          </a:ln>
        </p:spPr>
      </p:pic>
      <p:pic>
        <p:nvPicPr>
          <p:cNvPr id="15" name="Picture 14">
            <a:extLst>
              <a:ext uri="{FF2B5EF4-FFF2-40B4-BE49-F238E27FC236}">
                <a16:creationId xmlns:a16="http://schemas.microsoft.com/office/drawing/2014/main" xmlns="" id="{9E7C5953-15FF-6344-AED8-1C4AC86E3C89}"/>
              </a:ext>
            </a:extLst>
          </p:cNvPr>
          <p:cNvPicPr>
            <a:picLocks noChangeAspect="1"/>
          </p:cNvPicPr>
          <p:nvPr/>
        </p:nvPicPr>
        <p:blipFill>
          <a:blip r:embed="rId4"/>
          <a:srcRect/>
          <a:stretch/>
        </p:blipFill>
        <p:spPr>
          <a:xfrm>
            <a:off x="2963346" y="1210753"/>
            <a:ext cx="2924937" cy="2588895"/>
          </a:xfrm>
          <a:prstGeom prst="rect">
            <a:avLst/>
          </a:prstGeom>
          <a:ln>
            <a:solidFill>
              <a:schemeClr val="accent1"/>
            </a:solidFill>
          </a:ln>
        </p:spPr>
      </p:pic>
      <p:pic>
        <p:nvPicPr>
          <p:cNvPr id="18" name="Picture 17">
            <a:extLst>
              <a:ext uri="{FF2B5EF4-FFF2-40B4-BE49-F238E27FC236}">
                <a16:creationId xmlns:a16="http://schemas.microsoft.com/office/drawing/2014/main" xmlns="" id="{518A976B-8233-8A46-9650-F3F192CA19B9}"/>
              </a:ext>
            </a:extLst>
          </p:cNvPr>
          <p:cNvPicPr>
            <a:picLocks noChangeAspect="1"/>
          </p:cNvPicPr>
          <p:nvPr/>
        </p:nvPicPr>
        <p:blipFill>
          <a:blip r:embed="rId5"/>
          <a:srcRect/>
          <a:stretch/>
        </p:blipFill>
        <p:spPr>
          <a:xfrm>
            <a:off x="9245622" y="1202483"/>
            <a:ext cx="2894428" cy="2556294"/>
          </a:xfrm>
          <a:prstGeom prst="rect">
            <a:avLst/>
          </a:prstGeom>
          <a:ln>
            <a:solidFill>
              <a:schemeClr val="accent1"/>
            </a:solidFill>
          </a:ln>
        </p:spPr>
      </p:pic>
      <p:pic>
        <p:nvPicPr>
          <p:cNvPr id="19" name="Picture 18">
            <a:extLst>
              <a:ext uri="{FF2B5EF4-FFF2-40B4-BE49-F238E27FC236}">
                <a16:creationId xmlns:a16="http://schemas.microsoft.com/office/drawing/2014/main" xmlns="" id="{31257CEE-AD71-6947-A480-D3323CE61A24}"/>
              </a:ext>
            </a:extLst>
          </p:cNvPr>
          <p:cNvPicPr>
            <a:picLocks noChangeAspect="1"/>
          </p:cNvPicPr>
          <p:nvPr/>
        </p:nvPicPr>
        <p:blipFill>
          <a:blip r:embed="rId6"/>
          <a:stretch>
            <a:fillRect/>
          </a:stretch>
        </p:blipFill>
        <p:spPr>
          <a:xfrm>
            <a:off x="6282911" y="1194252"/>
            <a:ext cx="2925572" cy="2595372"/>
          </a:xfrm>
          <a:prstGeom prst="rect">
            <a:avLst/>
          </a:prstGeom>
          <a:ln>
            <a:solidFill>
              <a:schemeClr val="accent1"/>
            </a:solidFill>
          </a:ln>
        </p:spPr>
      </p:pic>
      <p:pic>
        <p:nvPicPr>
          <p:cNvPr id="20" name="Picture 19">
            <a:extLst>
              <a:ext uri="{FF2B5EF4-FFF2-40B4-BE49-F238E27FC236}">
                <a16:creationId xmlns:a16="http://schemas.microsoft.com/office/drawing/2014/main" xmlns="" id="{BD013723-FD05-9148-B5A9-22B2FE9654A4}"/>
              </a:ext>
            </a:extLst>
          </p:cNvPr>
          <p:cNvPicPr>
            <a:picLocks noChangeAspect="1"/>
          </p:cNvPicPr>
          <p:nvPr/>
        </p:nvPicPr>
        <p:blipFill>
          <a:blip r:embed="rId7"/>
          <a:stretch>
            <a:fillRect/>
          </a:stretch>
        </p:blipFill>
        <p:spPr>
          <a:xfrm>
            <a:off x="3108642" y="4233074"/>
            <a:ext cx="2925572" cy="2595372"/>
          </a:xfrm>
          <a:prstGeom prst="rect">
            <a:avLst/>
          </a:prstGeom>
          <a:ln>
            <a:solidFill>
              <a:schemeClr val="accent1"/>
            </a:solidFill>
          </a:ln>
        </p:spPr>
      </p:pic>
      <p:sp>
        <p:nvSpPr>
          <p:cNvPr id="24" name="TextBox 23">
            <a:extLst>
              <a:ext uri="{FF2B5EF4-FFF2-40B4-BE49-F238E27FC236}">
                <a16:creationId xmlns:a16="http://schemas.microsoft.com/office/drawing/2014/main" xmlns="" id="{EA18667F-13C2-B14A-8BB6-74E958DB0E15}"/>
              </a:ext>
            </a:extLst>
          </p:cNvPr>
          <p:cNvSpPr txBox="1"/>
          <p:nvPr/>
        </p:nvSpPr>
        <p:spPr>
          <a:xfrm>
            <a:off x="5180525" y="3853718"/>
            <a:ext cx="1830950" cy="369332"/>
          </a:xfrm>
          <a:prstGeom prst="rect">
            <a:avLst/>
          </a:prstGeom>
          <a:solidFill>
            <a:schemeClr val="bg1"/>
          </a:solidFill>
          <a:ln>
            <a:solidFill>
              <a:schemeClr val="tx1"/>
            </a:solidFill>
          </a:ln>
        </p:spPr>
        <p:txBody>
          <a:bodyPr wrap="none" rtlCol="0">
            <a:spAutoFit/>
          </a:bodyPr>
          <a:lstStyle/>
          <a:p>
            <a:r>
              <a:rPr lang="en-US" dirty="0" err="1"/>
              <a:t>AePW</a:t>
            </a:r>
            <a:r>
              <a:rPr lang="en-US" dirty="0"/>
              <a:t> Fine (27M)</a:t>
            </a:r>
          </a:p>
        </p:txBody>
      </p:sp>
      <p:sp>
        <p:nvSpPr>
          <p:cNvPr id="2" name="TextBox 1">
            <a:extLst>
              <a:ext uri="{FF2B5EF4-FFF2-40B4-BE49-F238E27FC236}">
                <a16:creationId xmlns:a16="http://schemas.microsoft.com/office/drawing/2014/main" xmlns="" id="{CB7E24D4-93BA-4E46-BBB1-3F1E1C8E1DA6}"/>
              </a:ext>
            </a:extLst>
          </p:cNvPr>
          <p:cNvSpPr txBox="1"/>
          <p:nvPr/>
        </p:nvSpPr>
        <p:spPr>
          <a:xfrm>
            <a:off x="1135291" y="86739"/>
            <a:ext cx="9033178" cy="400110"/>
          </a:xfrm>
          <a:prstGeom prst="rect">
            <a:avLst/>
          </a:prstGeom>
          <a:noFill/>
        </p:spPr>
        <p:txBody>
          <a:bodyPr wrap="none" rtlCol="0">
            <a:spAutoFit/>
          </a:bodyPr>
          <a:lstStyle/>
          <a:p>
            <a:r>
              <a:rPr lang="en-US" sz="2000" dirty="0"/>
              <a:t>FUN3D BSCW analysis at Mach 0.80 and </a:t>
            </a:r>
            <a:r>
              <a:rPr lang="en-US" sz="2000" dirty="0" err="1"/>
              <a:t>AoA</a:t>
            </a:r>
            <a:r>
              <a:rPr lang="en-US" sz="2000" dirty="0"/>
              <a:t> = 5deg, SA turbulence model, no limiter</a:t>
            </a:r>
          </a:p>
        </p:txBody>
      </p:sp>
      <p:sp>
        <p:nvSpPr>
          <p:cNvPr id="5" name="TextBox 4">
            <a:extLst>
              <a:ext uri="{FF2B5EF4-FFF2-40B4-BE49-F238E27FC236}">
                <a16:creationId xmlns:a16="http://schemas.microsoft.com/office/drawing/2014/main" xmlns="" id="{BBD5F6F8-C2EE-F345-9FE7-65F0AB94F13C}"/>
              </a:ext>
            </a:extLst>
          </p:cNvPr>
          <p:cNvSpPr txBox="1"/>
          <p:nvPr/>
        </p:nvSpPr>
        <p:spPr>
          <a:xfrm>
            <a:off x="1947963" y="862326"/>
            <a:ext cx="1955215" cy="369332"/>
          </a:xfrm>
          <a:prstGeom prst="rect">
            <a:avLst/>
          </a:prstGeom>
          <a:solidFill>
            <a:schemeClr val="bg1"/>
          </a:solidFill>
          <a:ln>
            <a:solidFill>
              <a:schemeClr val="tx1"/>
            </a:solidFill>
          </a:ln>
        </p:spPr>
        <p:txBody>
          <a:bodyPr wrap="none" rtlCol="0">
            <a:spAutoFit/>
          </a:bodyPr>
          <a:lstStyle/>
          <a:p>
            <a:r>
              <a:rPr lang="en-US" dirty="0" err="1"/>
              <a:t>AePW</a:t>
            </a:r>
            <a:r>
              <a:rPr lang="en-US" dirty="0"/>
              <a:t> Coarse (3M)</a:t>
            </a:r>
          </a:p>
        </p:txBody>
      </p:sp>
      <p:sp>
        <p:nvSpPr>
          <p:cNvPr id="14" name="TextBox 13">
            <a:extLst>
              <a:ext uri="{FF2B5EF4-FFF2-40B4-BE49-F238E27FC236}">
                <a16:creationId xmlns:a16="http://schemas.microsoft.com/office/drawing/2014/main" xmlns="" id="{FC15C4FC-D23B-9946-B9B5-C09649185C15}"/>
              </a:ext>
            </a:extLst>
          </p:cNvPr>
          <p:cNvSpPr txBox="1"/>
          <p:nvPr/>
        </p:nvSpPr>
        <p:spPr>
          <a:xfrm>
            <a:off x="8288824" y="824920"/>
            <a:ext cx="2111475" cy="369332"/>
          </a:xfrm>
          <a:prstGeom prst="rect">
            <a:avLst/>
          </a:prstGeom>
          <a:solidFill>
            <a:schemeClr val="bg1"/>
          </a:solidFill>
          <a:ln>
            <a:solidFill>
              <a:schemeClr val="tx1"/>
            </a:solidFill>
          </a:ln>
        </p:spPr>
        <p:txBody>
          <a:bodyPr wrap="none" rtlCol="0">
            <a:spAutoFit/>
          </a:bodyPr>
          <a:lstStyle/>
          <a:p>
            <a:r>
              <a:rPr lang="en-US" dirty="0" err="1"/>
              <a:t>AePW</a:t>
            </a:r>
            <a:r>
              <a:rPr lang="en-US" dirty="0"/>
              <a:t> Medium (9M)</a:t>
            </a:r>
          </a:p>
        </p:txBody>
      </p:sp>
    </p:spTree>
    <p:extLst>
      <p:ext uri="{BB962C8B-B14F-4D97-AF65-F5344CB8AC3E}">
        <p14:creationId xmlns:p14="http://schemas.microsoft.com/office/powerpoint/2010/main" val="2490367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E08B42E-D39E-4744-AA70-04EEBD77B542}"/>
              </a:ext>
            </a:extLst>
          </p:cNvPr>
          <p:cNvPicPr>
            <a:picLocks noChangeAspect="1"/>
          </p:cNvPicPr>
          <p:nvPr/>
        </p:nvPicPr>
        <p:blipFill>
          <a:blip r:embed="rId2"/>
          <a:stretch>
            <a:fillRect/>
          </a:stretch>
        </p:blipFill>
        <p:spPr>
          <a:xfrm>
            <a:off x="4016566" y="889564"/>
            <a:ext cx="3375660" cy="2994660"/>
          </a:xfrm>
          <a:prstGeom prst="rect">
            <a:avLst/>
          </a:prstGeom>
          <a:ln>
            <a:solidFill>
              <a:schemeClr val="accent1"/>
            </a:solidFill>
          </a:ln>
        </p:spPr>
      </p:pic>
      <p:sp>
        <p:nvSpPr>
          <p:cNvPr id="5" name="TextBox 4">
            <a:extLst>
              <a:ext uri="{FF2B5EF4-FFF2-40B4-BE49-F238E27FC236}">
                <a16:creationId xmlns:a16="http://schemas.microsoft.com/office/drawing/2014/main" xmlns="" id="{A58B1112-85E5-D145-8833-A2CD60A212C6}"/>
              </a:ext>
            </a:extLst>
          </p:cNvPr>
          <p:cNvSpPr txBox="1"/>
          <p:nvPr/>
        </p:nvSpPr>
        <p:spPr>
          <a:xfrm>
            <a:off x="5147093" y="560439"/>
            <a:ext cx="1883785" cy="369332"/>
          </a:xfrm>
          <a:prstGeom prst="rect">
            <a:avLst/>
          </a:prstGeom>
          <a:noFill/>
        </p:spPr>
        <p:txBody>
          <a:bodyPr wrap="none" rtlCol="0">
            <a:spAutoFit/>
          </a:bodyPr>
          <a:lstStyle/>
          <a:p>
            <a:r>
              <a:rPr lang="en-US" dirty="0" err="1"/>
              <a:t>MeshD</a:t>
            </a:r>
            <a:r>
              <a:rPr lang="en-US" dirty="0"/>
              <a:t> (100M) SA</a:t>
            </a:r>
          </a:p>
        </p:txBody>
      </p:sp>
      <p:pic>
        <p:nvPicPr>
          <p:cNvPr id="3" name="Picture 2">
            <a:extLst>
              <a:ext uri="{FF2B5EF4-FFF2-40B4-BE49-F238E27FC236}">
                <a16:creationId xmlns:a16="http://schemas.microsoft.com/office/drawing/2014/main" xmlns="" id="{9AB55F38-58AD-DD49-8F88-4AA9A7D44ED3}"/>
              </a:ext>
            </a:extLst>
          </p:cNvPr>
          <p:cNvPicPr>
            <a:picLocks noChangeAspect="1"/>
          </p:cNvPicPr>
          <p:nvPr/>
        </p:nvPicPr>
        <p:blipFill>
          <a:blip r:embed="rId3"/>
          <a:srcRect/>
          <a:stretch/>
        </p:blipFill>
        <p:spPr>
          <a:xfrm>
            <a:off x="8427371" y="857482"/>
            <a:ext cx="3381248" cy="3041543"/>
          </a:xfrm>
          <a:prstGeom prst="rect">
            <a:avLst/>
          </a:prstGeom>
          <a:ln>
            <a:solidFill>
              <a:schemeClr val="tx1"/>
            </a:solidFill>
          </a:ln>
        </p:spPr>
      </p:pic>
      <p:sp>
        <p:nvSpPr>
          <p:cNvPr id="8" name="TextBox 7">
            <a:extLst>
              <a:ext uri="{FF2B5EF4-FFF2-40B4-BE49-F238E27FC236}">
                <a16:creationId xmlns:a16="http://schemas.microsoft.com/office/drawing/2014/main" xmlns="" id="{99756AEF-ADF6-6A4D-A2BB-4961A0BB6166}"/>
              </a:ext>
            </a:extLst>
          </p:cNvPr>
          <p:cNvSpPr txBox="1"/>
          <p:nvPr/>
        </p:nvSpPr>
        <p:spPr>
          <a:xfrm>
            <a:off x="9121137" y="534952"/>
            <a:ext cx="2147704" cy="369332"/>
          </a:xfrm>
          <a:prstGeom prst="rect">
            <a:avLst/>
          </a:prstGeom>
          <a:noFill/>
        </p:spPr>
        <p:txBody>
          <a:bodyPr wrap="none" rtlCol="0">
            <a:spAutoFit/>
          </a:bodyPr>
          <a:lstStyle/>
          <a:p>
            <a:r>
              <a:rPr lang="en-US" dirty="0" err="1"/>
              <a:t>MeshD</a:t>
            </a:r>
            <a:r>
              <a:rPr lang="en-US" dirty="0"/>
              <a:t> (100M) DDES</a:t>
            </a:r>
          </a:p>
        </p:txBody>
      </p:sp>
      <p:pic>
        <p:nvPicPr>
          <p:cNvPr id="9" name="Picture 8">
            <a:extLst>
              <a:ext uri="{FF2B5EF4-FFF2-40B4-BE49-F238E27FC236}">
                <a16:creationId xmlns:a16="http://schemas.microsoft.com/office/drawing/2014/main" xmlns="" id="{EDF19C5C-BA62-3E4A-85F0-F3047C2D5836}"/>
              </a:ext>
            </a:extLst>
          </p:cNvPr>
          <p:cNvPicPr>
            <a:picLocks noChangeAspect="1"/>
          </p:cNvPicPr>
          <p:nvPr/>
        </p:nvPicPr>
        <p:blipFill>
          <a:blip r:embed="rId4"/>
          <a:srcRect/>
          <a:stretch/>
        </p:blipFill>
        <p:spPr>
          <a:xfrm>
            <a:off x="8434405" y="3796599"/>
            <a:ext cx="3371850" cy="3033089"/>
          </a:xfrm>
          <a:prstGeom prst="rect">
            <a:avLst/>
          </a:prstGeom>
          <a:ln>
            <a:solidFill>
              <a:schemeClr val="accent1"/>
            </a:solidFill>
          </a:ln>
        </p:spPr>
      </p:pic>
      <p:pic>
        <p:nvPicPr>
          <p:cNvPr id="15" name="Picture 14">
            <a:extLst>
              <a:ext uri="{FF2B5EF4-FFF2-40B4-BE49-F238E27FC236}">
                <a16:creationId xmlns:a16="http://schemas.microsoft.com/office/drawing/2014/main" xmlns="" id="{B6725DBC-0AB9-8B4F-AAC9-F328E655B729}"/>
              </a:ext>
            </a:extLst>
          </p:cNvPr>
          <p:cNvPicPr>
            <a:picLocks noChangeAspect="1"/>
          </p:cNvPicPr>
          <p:nvPr/>
        </p:nvPicPr>
        <p:blipFill>
          <a:blip r:embed="rId5"/>
          <a:srcRect/>
          <a:stretch/>
        </p:blipFill>
        <p:spPr>
          <a:xfrm>
            <a:off x="4023599" y="3834039"/>
            <a:ext cx="3361593" cy="2994659"/>
          </a:xfrm>
          <a:prstGeom prst="rect">
            <a:avLst/>
          </a:prstGeom>
          <a:ln>
            <a:solidFill>
              <a:schemeClr val="accent1"/>
            </a:solidFill>
          </a:ln>
        </p:spPr>
      </p:pic>
      <p:pic>
        <p:nvPicPr>
          <p:cNvPr id="14" name="Picture 13">
            <a:extLst>
              <a:ext uri="{FF2B5EF4-FFF2-40B4-BE49-F238E27FC236}">
                <a16:creationId xmlns:a16="http://schemas.microsoft.com/office/drawing/2014/main" xmlns="" id="{2B63D93F-7949-A946-8B57-A0421FF95F6A}"/>
              </a:ext>
            </a:extLst>
          </p:cNvPr>
          <p:cNvPicPr>
            <a:picLocks noChangeAspect="1"/>
          </p:cNvPicPr>
          <p:nvPr/>
        </p:nvPicPr>
        <p:blipFill>
          <a:blip r:embed="rId6"/>
          <a:srcRect/>
          <a:stretch/>
        </p:blipFill>
        <p:spPr>
          <a:xfrm>
            <a:off x="249803" y="3848840"/>
            <a:ext cx="3329127" cy="2994659"/>
          </a:xfrm>
          <a:prstGeom prst="rect">
            <a:avLst/>
          </a:prstGeom>
          <a:ln>
            <a:solidFill>
              <a:schemeClr val="accent1"/>
            </a:solidFill>
          </a:ln>
        </p:spPr>
      </p:pic>
      <p:pic>
        <p:nvPicPr>
          <p:cNvPr id="16" name="Picture 15">
            <a:extLst>
              <a:ext uri="{FF2B5EF4-FFF2-40B4-BE49-F238E27FC236}">
                <a16:creationId xmlns:a16="http://schemas.microsoft.com/office/drawing/2014/main" xmlns="" id="{BCFF80BE-6D81-B547-A478-ABD7DEE3A3ED}"/>
              </a:ext>
            </a:extLst>
          </p:cNvPr>
          <p:cNvPicPr>
            <a:picLocks noChangeAspect="1"/>
          </p:cNvPicPr>
          <p:nvPr/>
        </p:nvPicPr>
        <p:blipFill>
          <a:blip r:embed="rId7"/>
          <a:srcRect/>
          <a:stretch/>
        </p:blipFill>
        <p:spPr>
          <a:xfrm>
            <a:off x="249802" y="889565"/>
            <a:ext cx="3329127" cy="2994658"/>
          </a:xfrm>
          <a:prstGeom prst="rect">
            <a:avLst/>
          </a:prstGeom>
          <a:ln>
            <a:solidFill>
              <a:schemeClr val="accent1"/>
            </a:solidFill>
          </a:ln>
        </p:spPr>
      </p:pic>
      <p:sp>
        <p:nvSpPr>
          <p:cNvPr id="11" name="TextBox 10">
            <a:extLst>
              <a:ext uri="{FF2B5EF4-FFF2-40B4-BE49-F238E27FC236}">
                <a16:creationId xmlns:a16="http://schemas.microsoft.com/office/drawing/2014/main" xmlns="" id="{B61E3F65-14F0-044B-9797-81CE363FE0EB}"/>
              </a:ext>
            </a:extLst>
          </p:cNvPr>
          <p:cNvSpPr txBox="1"/>
          <p:nvPr/>
        </p:nvSpPr>
        <p:spPr>
          <a:xfrm>
            <a:off x="3155978" y="72622"/>
            <a:ext cx="5965159" cy="400110"/>
          </a:xfrm>
          <a:prstGeom prst="rect">
            <a:avLst/>
          </a:prstGeom>
          <a:noFill/>
        </p:spPr>
        <p:txBody>
          <a:bodyPr wrap="none" rtlCol="0">
            <a:spAutoFit/>
          </a:bodyPr>
          <a:lstStyle/>
          <a:p>
            <a:r>
              <a:rPr lang="en-US" sz="2000" dirty="0"/>
              <a:t>Rigid, BSCW, Mach 0.8, </a:t>
            </a:r>
            <a:r>
              <a:rPr lang="en-US" sz="2000" dirty="0" err="1"/>
              <a:t>AoA</a:t>
            </a:r>
            <a:r>
              <a:rPr lang="en-US" sz="2000" dirty="0"/>
              <a:t> = 5deg, SA </a:t>
            </a:r>
            <a:r>
              <a:rPr lang="en-US" sz="2000" dirty="0" err="1"/>
              <a:t>turb</a:t>
            </a:r>
            <a:r>
              <a:rPr lang="en-US" sz="2000" dirty="0"/>
              <a:t>., no limiter</a:t>
            </a:r>
          </a:p>
        </p:txBody>
      </p:sp>
    </p:spTree>
    <p:extLst>
      <p:ext uri="{BB962C8B-B14F-4D97-AF65-F5344CB8AC3E}">
        <p14:creationId xmlns:p14="http://schemas.microsoft.com/office/powerpoint/2010/main" val="1544236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14ED65C-AE84-B242-A597-3DEFD3110C21}"/>
              </a:ext>
            </a:extLst>
          </p:cNvPr>
          <p:cNvPicPr>
            <a:picLocks noChangeAspect="1"/>
          </p:cNvPicPr>
          <p:nvPr/>
        </p:nvPicPr>
        <p:blipFill>
          <a:blip r:embed="rId2"/>
          <a:srcRect/>
          <a:stretch/>
        </p:blipFill>
        <p:spPr>
          <a:xfrm>
            <a:off x="421187" y="2040302"/>
            <a:ext cx="3287092" cy="2994660"/>
          </a:xfrm>
          <a:prstGeom prst="rect">
            <a:avLst/>
          </a:prstGeom>
          <a:ln>
            <a:solidFill>
              <a:schemeClr val="tx1"/>
            </a:solidFill>
          </a:ln>
        </p:spPr>
      </p:pic>
      <p:pic>
        <p:nvPicPr>
          <p:cNvPr id="7" name="Picture 6">
            <a:extLst>
              <a:ext uri="{FF2B5EF4-FFF2-40B4-BE49-F238E27FC236}">
                <a16:creationId xmlns:a16="http://schemas.microsoft.com/office/drawing/2014/main" xmlns="" id="{ED2D4884-FCF0-824B-8E66-02D0BEB59D0B}"/>
              </a:ext>
            </a:extLst>
          </p:cNvPr>
          <p:cNvPicPr>
            <a:picLocks noChangeAspect="1"/>
          </p:cNvPicPr>
          <p:nvPr/>
        </p:nvPicPr>
        <p:blipFill>
          <a:blip r:embed="rId3"/>
          <a:srcRect/>
          <a:stretch/>
        </p:blipFill>
        <p:spPr>
          <a:xfrm>
            <a:off x="4362768" y="2040302"/>
            <a:ext cx="3287092" cy="2994660"/>
          </a:xfrm>
          <a:prstGeom prst="rect">
            <a:avLst/>
          </a:prstGeom>
          <a:ln>
            <a:solidFill>
              <a:schemeClr val="tx1"/>
            </a:solidFill>
          </a:ln>
        </p:spPr>
      </p:pic>
      <p:sp>
        <p:nvSpPr>
          <p:cNvPr id="8" name="TextBox 7">
            <a:extLst>
              <a:ext uri="{FF2B5EF4-FFF2-40B4-BE49-F238E27FC236}">
                <a16:creationId xmlns:a16="http://schemas.microsoft.com/office/drawing/2014/main" xmlns="" id="{A604C230-E128-EE4C-BAE2-541262FB1258}"/>
              </a:ext>
            </a:extLst>
          </p:cNvPr>
          <p:cNvSpPr txBox="1"/>
          <p:nvPr/>
        </p:nvSpPr>
        <p:spPr>
          <a:xfrm>
            <a:off x="1314619" y="1665845"/>
            <a:ext cx="1722523" cy="369332"/>
          </a:xfrm>
          <a:prstGeom prst="rect">
            <a:avLst/>
          </a:prstGeom>
          <a:solidFill>
            <a:schemeClr val="bg1"/>
          </a:solidFill>
          <a:ln>
            <a:solidFill>
              <a:schemeClr val="tx1"/>
            </a:solidFill>
          </a:ln>
        </p:spPr>
        <p:txBody>
          <a:bodyPr wrap="none" rtlCol="0">
            <a:spAutoFit/>
          </a:bodyPr>
          <a:lstStyle/>
          <a:p>
            <a:r>
              <a:rPr lang="en-US" dirty="0"/>
              <a:t>Adapt_35 (11M)</a:t>
            </a:r>
          </a:p>
        </p:txBody>
      </p:sp>
      <p:sp>
        <p:nvSpPr>
          <p:cNvPr id="9" name="TextBox 8">
            <a:extLst>
              <a:ext uri="{FF2B5EF4-FFF2-40B4-BE49-F238E27FC236}">
                <a16:creationId xmlns:a16="http://schemas.microsoft.com/office/drawing/2014/main" xmlns="" id="{0CF207C3-8939-1D4F-AAF6-05DC3A75C51F}"/>
              </a:ext>
            </a:extLst>
          </p:cNvPr>
          <p:cNvSpPr txBox="1"/>
          <p:nvPr/>
        </p:nvSpPr>
        <p:spPr>
          <a:xfrm>
            <a:off x="5281189" y="1665845"/>
            <a:ext cx="1722523" cy="369332"/>
          </a:xfrm>
          <a:prstGeom prst="rect">
            <a:avLst/>
          </a:prstGeom>
          <a:solidFill>
            <a:schemeClr val="bg1"/>
          </a:solidFill>
          <a:ln>
            <a:solidFill>
              <a:schemeClr val="tx1"/>
            </a:solidFill>
          </a:ln>
        </p:spPr>
        <p:txBody>
          <a:bodyPr wrap="none" rtlCol="0">
            <a:spAutoFit/>
          </a:bodyPr>
          <a:lstStyle/>
          <a:p>
            <a:r>
              <a:rPr lang="en-US" dirty="0"/>
              <a:t>Adapt_40 (21M)</a:t>
            </a:r>
          </a:p>
        </p:txBody>
      </p:sp>
      <p:pic>
        <p:nvPicPr>
          <p:cNvPr id="11" name="Picture 10">
            <a:extLst>
              <a:ext uri="{FF2B5EF4-FFF2-40B4-BE49-F238E27FC236}">
                <a16:creationId xmlns:a16="http://schemas.microsoft.com/office/drawing/2014/main" xmlns="" id="{B92A162E-91F7-4B49-A06F-FF60FBF2AD28}"/>
              </a:ext>
            </a:extLst>
          </p:cNvPr>
          <p:cNvPicPr>
            <a:picLocks noChangeAspect="1"/>
          </p:cNvPicPr>
          <p:nvPr/>
        </p:nvPicPr>
        <p:blipFill>
          <a:blip r:embed="rId4"/>
          <a:srcRect/>
          <a:stretch/>
        </p:blipFill>
        <p:spPr>
          <a:xfrm>
            <a:off x="8292341" y="2040302"/>
            <a:ext cx="3287092" cy="2994660"/>
          </a:xfrm>
          <a:prstGeom prst="rect">
            <a:avLst/>
          </a:prstGeom>
          <a:ln>
            <a:solidFill>
              <a:schemeClr val="tx1"/>
            </a:solidFill>
          </a:ln>
        </p:spPr>
      </p:pic>
      <p:sp>
        <p:nvSpPr>
          <p:cNvPr id="10" name="TextBox 9">
            <a:extLst>
              <a:ext uri="{FF2B5EF4-FFF2-40B4-BE49-F238E27FC236}">
                <a16:creationId xmlns:a16="http://schemas.microsoft.com/office/drawing/2014/main" xmlns="" id="{54ACBFB6-947F-AA43-8E2B-31B9B6FD5769}"/>
              </a:ext>
            </a:extLst>
          </p:cNvPr>
          <p:cNvSpPr txBox="1"/>
          <p:nvPr/>
        </p:nvSpPr>
        <p:spPr>
          <a:xfrm>
            <a:off x="9336046" y="1668636"/>
            <a:ext cx="1722523" cy="369332"/>
          </a:xfrm>
          <a:prstGeom prst="rect">
            <a:avLst/>
          </a:prstGeom>
          <a:solidFill>
            <a:schemeClr val="bg1"/>
          </a:solidFill>
          <a:ln>
            <a:solidFill>
              <a:schemeClr val="tx1"/>
            </a:solidFill>
          </a:ln>
        </p:spPr>
        <p:txBody>
          <a:bodyPr wrap="none" rtlCol="0">
            <a:spAutoFit/>
          </a:bodyPr>
          <a:lstStyle/>
          <a:p>
            <a:r>
              <a:rPr lang="en-US" dirty="0"/>
              <a:t>Adapt_45 (42M)</a:t>
            </a:r>
          </a:p>
        </p:txBody>
      </p:sp>
      <p:sp>
        <p:nvSpPr>
          <p:cNvPr id="18" name="TextBox 17">
            <a:extLst>
              <a:ext uri="{FF2B5EF4-FFF2-40B4-BE49-F238E27FC236}">
                <a16:creationId xmlns:a16="http://schemas.microsoft.com/office/drawing/2014/main" xmlns="" id="{5C9A5F8D-F35E-BD49-A242-16B6041595DE}"/>
              </a:ext>
            </a:extLst>
          </p:cNvPr>
          <p:cNvSpPr txBox="1"/>
          <p:nvPr/>
        </p:nvSpPr>
        <p:spPr>
          <a:xfrm>
            <a:off x="2906185" y="36413"/>
            <a:ext cx="6555962" cy="369332"/>
          </a:xfrm>
          <a:prstGeom prst="rect">
            <a:avLst/>
          </a:prstGeom>
          <a:noFill/>
        </p:spPr>
        <p:txBody>
          <a:bodyPr wrap="none" rtlCol="0">
            <a:spAutoFit/>
          </a:bodyPr>
          <a:lstStyle/>
          <a:p>
            <a:r>
              <a:rPr lang="en-US" dirty="0"/>
              <a:t>Rigid Steady State, BSCW, Mach 0.8, </a:t>
            </a:r>
            <a:r>
              <a:rPr lang="en-US" dirty="0" err="1"/>
              <a:t>AoA</a:t>
            </a:r>
            <a:r>
              <a:rPr lang="en-US" dirty="0"/>
              <a:t> = 5deg, SA </a:t>
            </a:r>
            <a:r>
              <a:rPr lang="en-US" dirty="0" err="1"/>
              <a:t>turb</a:t>
            </a:r>
            <a:r>
              <a:rPr lang="en-US" dirty="0"/>
              <a:t>., no limiter</a:t>
            </a:r>
          </a:p>
        </p:txBody>
      </p:sp>
    </p:spTree>
    <p:extLst>
      <p:ext uri="{BB962C8B-B14F-4D97-AF65-F5344CB8AC3E}">
        <p14:creationId xmlns:p14="http://schemas.microsoft.com/office/powerpoint/2010/main" val="1891416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567</Words>
  <Application>Microsoft Office PowerPoint</Application>
  <PresentationFormat>Widescreen</PresentationFormat>
  <Paragraphs>168</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Symbol</vt:lpstr>
      <vt:lpstr>Office Theme</vt:lpstr>
      <vt:lpstr>NASA Benchmark Models: Angle of attack effects</vt:lpstr>
      <vt:lpstr>NACA 0012 CFD results</vt:lpstr>
      <vt:lpstr>Benchmark Supercritical Wing</vt:lpstr>
      <vt:lpstr>Mach 0.80 Medium Grid RANS+SA Analysis:  60% span station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Inviscid Solutions</vt:lpstr>
      <vt:lpstr>Experimental Data from prior testing</vt:lpstr>
      <vt:lpstr>Shock induced separation assessment</vt:lpstr>
      <vt:lpstr>Trailing edge separation assessment: Mean pressure distribution, Cp, for static data points:  UPPER surface </vt:lpstr>
      <vt:lpstr>Trailing edge separation assessment: Mean pressure distribution, Cp, for static data points:  UPPER surface </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Benchmark Models: Angle of attack effects</dc:title>
  <dc:creator>Heeg, Jennifer (LARC-D308)</dc:creator>
  <cp:lastModifiedBy>Heeg, Jennifer (LARC-D308)</cp:lastModifiedBy>
  <cp:revision>4</cp:revision>
  <dcterms:created xsi:type="dcterms:W3CDTF">2019-10-31T14:20:50Z</dcterms:created>
  <dcterms:modified xsi:type="dcterms:W3CDTF">2019-10-31T15:52:15Z</dcterms:modified>
</cp:coreProperties>
</file>